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95" r:id="rId6"/>
  </p:sldMasterIdLst>
  <p:notesMasterIdLst>
    <p:notesMasterId r:id="rId16"/>
  </p:notesMasterIdLst>
  <p:sldIdLst>
    <p:sldId id="293" r:id="rId7"/>
    <p:sldId id="463" r:id="rId8"/>
    <p:sldId id="314" r:id="rId9"/>
    <p:sldId id="316" r:id="rId10"/>
    <p:sldId id="464" r:id="rId11"/>
    <p:sldId id="312" r:id="rId12"/>
    <p:sldId id="310" r:id="rId13"/>
    <p:sldId id="468" r:id="rId14"/>
    <p:sldId id="4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 LEBAUPIN" userId="3ef15615-388c-4340-a370-a9c3803d0bc0" providerId="ADAL" clId="{3BA99452-C5F7-4558-B709-11F9851E10FE}"/>
    <pc:docChg chg="modSld">
      <pc:chgData name="Guy LEBAUPIN" userId="3ef15615-388c-4340-a370-a9c3803d0bc0" providerId="ADAL" clId="{3BA99452-C5F7-4558-B709-11F9851E10FE}" dt="2024-09-25T15:23:43.574" v="39" actId="20577"/>
      <pc:docMkLst>
        <pc:docMk/>
      </pc:docMkLst>
      <pc:sldChg chg="modSp mod">
        <pc:chgData name="Guy LEBAUPIN" userId="3ef15615-388c-4340-a370-a9c3803d0bc0" providerId="ADAL" clId="{3BA99452-C5F7-4558-B709-11F9851E10FE}" dt="2024-09-25T15:23:43.574" v="39" actId="20577"/>
        <pc:sldMkLst>
          <pc:docMk/>
          <pc:sldMk cId="2961646968" sldId="468"/>
        </pc:sldMkLst>
        <pc:graphicFrameChg chg="modGraphic">
          <ac:chgData name="Guy LEBAUPIN" userId="3ef15615-388c-4340-a370-a9c3803d0bc0" providerId="ADAL" clId="{3BA99452-C5F7-4558-B709-11F9851E10FE}" dt="2024-09-25T15:23:43.574" v="39" actId="20577"/>
          <ac:graphicFrameMkLst>
            <pc:docMk/>
            <pc:sldMk cId="2961646968" sldId="468"/>
            <ac:graphicFrameMk id="3" creationId="{859F1277-B57E-4B23-C887-4DBE80DB9937}"/>
          </ac:graphicFrameMkLst>
        </pc:graphicFrameChg>
      </pc:sldChg>
    </pc:docChg>
  </pc:docChgLst>
  <pc:docChgLst>
    <pc:chgData name="Isabelle LASNEL" userId="S::isabelle.lasnel@ffjudo.com::6bb52862-1007-45f8-8199-93d442104428" providerId="AD" clId="Web-{2E1FBD14-3836-4F84-BF18-35DB850FE5A4}"/>
    <pc:docChg chg="modSld">
      <pc:chgData name="Isabelle LASNEL" userId="S::isabelle.lasnel@ffjudo.com::6bb52862-1007-45f8-8199-93d442104428" providerId="AD" clId="Web-{2E1FBD14-3836-4F84-BF18-35DB850FE5A4}" dt="2024-06-13T07:57:19.976" v="206" actId="1076"/>
      <pc:docMkLst>
        <pc:docMk/>
      </pc:docMkLst>
      <pc:sldChg chg="modSp">
        <pc:chgData name="Isabelle LASNEL" userId="S::isabelle.lasnel@ffjudo.com::6bb52862-1007-45f8-8199-93d442104428" providerId="AD" clId="Web-{2E1FBD14-3836-4F84-BF18-35DB850FE5A4}" dt="2024-06-13T07:52:33.320" v="13" actId="20577"/>
        <pc:sldMkLst>
          <pc:docMk/>
          <pc:sldMk cId="3618111489" sldId="463"/>
        </pc:sldMkLst>
        <pc:spChg chg="mod">
          <ac:chgData name="Isabelle LASNEL" userId="S::isabelle.lasnel@ffjudo.com::6bb52862-1007-45f8-8199-93d442104428" providerId="AD" clId="Web-{2E1FBD14-3836-4F84-BF18-35DB850FE5A4}" dt="2024-06-13T07:52:33.320" v="13" actId="20577"/>
          <ac:spMkLst>
            <pc:docMk/>
            <pc:sldMk cId="3618111489" sldId="463"/>
            <ac:spMk id="6" creationId="{00000000-0000-0000-0000-000000000000}"/>
          </ac:spMkLst>
        </pc:spChg>
      </pc:sldChg>
      <pc:sldChg chg="modSp">
        <pc:chgData name="Isabelle LASNEL" userId="S::isabelle.lasnel@ffjudo.com::6bb52862-1007-45f8-8199-93d442104428" providerId="AD" clId="Web-{2E1FBD14-3836-4F84-BF18-35DB850FE5A4}" dt="2024-06-13T07:57:19.976" v="206" actId="1076"/>
        <pc:sldMkLst>
          <pc:docMk/>
          <pc:sldMk cId="2020282369" sldId="464"/>
        </pc:sldMkLst>
        <pc:spChg chg="mod">
          <ac:chgData name="Isabelle LASNEL" userId="S::isabelle.lasnel@ffjudo.com::6bb52862-1007-45f8-8199-93d442104428" providerId="AD" clId="Web-{2E1FBD14-3836-4F84-BF18-35DB850FE5A4}" dt="2024-06-13T07:57:19.976" v="206" actId="1076"/>
          <ac:spMkLst>
            <pc:docMk/>
            <pc:sldMk cId="2020282369" sldId="464"/>
            <ac:spMk id="6" creationId="{00000000-0000-0000-0000-000000000000}"/>
          </ac:spMkLst>
        </pc:spChg>
      </pc:sldChg>
    </pc:docChg>
  </pc:docChgLst>
  <pc:docChgLst>
    <pc:chgData name="Isabelle LASNEL" userId="6bb52862-1007-45f8-8199-93d442104428" providerId="ADAL" clId="{C23EF35E-B3CB-49CB-83B0-27671570BEDB}"/>
    <pc:docChg chg="custSel delSld modSld">
      <pc:chgData name="Isabelle LASNEL" userId="6bb52862-1007-45f8-8199-93d442104428" providerId="ADAL" clId="{C23EF35E-B3CB-49CB-83B0-27671570BEDB}" dt="2024-06-13T08:09:15.804" v="3" actId="478"/>
      <pc:docMkLst>
        <pc:docMk/>
      </pc:docMkLst>
      <pc:sldChg chg="del">
        <pc:chgData name="Isabelle LASNEL" userId="6bb52862-1007-45f8-8199-93d442104428" providerId="ADAL" clId="{C23EF35E-B3CB-49CB-83B0-27671570BEDB}" dt="2024-06-13T08:08:49.009" v="1" actId="2696"/>
        <pc:sldMkLst>
          <pc:docMk/>
          <pc:sldMk cId="2903853450" sldId="304"/>
        </pc:sldMkLst>
      </pc:sldChg>
      <pc:sldChg chg="modSp mod">
        <pc:chgData name="Isabelle LASNEL" userId="6bb52862-1007-45f8-8199-93d442104428" providerId="ADAL" clId="{C23EF35E-B3CB-49CB-83B0-27671570BEDB}" dt="2024-06-13T07:57:46.087" v="0" actId="255"/>
        <pc:sldMkLst>
          <pc:docMk/>
          <pc:sldMk cId="2020282369" sldId="464"/>
        </pc:sldMkLst>
        <pc:spChg chg="mod">
          <ac:chgData name="Isabelle LASNEL" userId="6bb52862-1007-45f8-8199-93d442104428" providerId="ADAL" clId="{C23EF35E-B3CB-49CB-83B0-27671570BEDB}" dt="2024-06-13T07:57:46.087" v="0" actId="255"/>
          <ac:spMkLst>
            <pc:docMk/>
            <pc:sldMk cId="2020282369" sldId="464"/>
            <ac:spMk id="6" creationId="{00000000-0000-0000-0000-000000000000}"/>
          </ac:spMkLst>
        </pc:spChg>
      </pc:sldChg>
      <pc:sldChg chg="addSp delSp modSp mod">
        <pc:chgData name="Isabelle LASNEL" userId="6bb52862-1007-45f8-8199-93d442104428" providerId="ADAL" clId="{C23EF35E-B3CB-49CB-83B0-27671570BEDB}" dt="2024-06-13T08:09:15.804" v="3" actId="478"/>
        <pc:sldMkLst>
          <pc:docMk/>
          <pc:sldMk cId="796090865" sldId="469"/>
        </pc:sldMkLst>
        <pc:spChg chg="del">
          <ac:chgData name="Isabelle LASNEL" userId="6bb52862-1007-45f8-8199-93d442104428" providerId="ADAL" clId="{C23EF35E-B3CB-49CB-83B0-27671570BEDB}" dt="2024-06-13T08:09:07.005" v="2" actId="478"/>
          <ac:spMkLst>
            <pc:docMk/>
            <pc:sldMk cId="796090865" sldId="469"/>
            <ac:spMk id="2" creationId="{00000000-0000-0000-0000-000000000000}"/>
          </ac:spMkLst>
        </pc:spChg>
        <pc:spChg chg="add del mod">
          <ac:chgData name="Isabelle LASNEL" userId="6bb52862-1007-45f8-8199-93d442104428" providerId="ADAL" clId="{C23EF35E-B3CB-49CB-83B0-27671570BEDB}" dt="2024-06-13T08:09:15.804" v="3" actId="478"/>
          <ac:spMkLst>
            <pc:docMk/>
            <pc:sldMk cId="796090865" sldId="469"/>
            <ac:spMk id="4" creationId="{07192B1F-3EC5-DE95-D7A7-F77E1DFA1D12}"/>
          </ac:spMkLst>
        </pc:spChg>
      </pc:sldChg>
      <pc:sldMasterChg chg="delSldLayout">
        <pc:chgData name="Isabelle LASNEL" userId="6bb52862-1007-45f8-8199-93d442104428" providerId="ADAL" clId="{C23EF35E-B3CB-49CB-83B0-27671570BEDB}" dt="2024-06-13T08:08:49.009" v="1" actId="2696"/>
        <pc:sldMasterMkLst>
          <pc:docMk/>
          <pc:sldMasterMk cId="1360443483" sldId="2147483660"/>
        </pc:sldMasterMkLst>
        <pc:sldLayoutChg chg="del">
          <pc:chgData name="Isabelle LASNEL" userId="6bb52862-1007-45f8-8199-93d442104428" providerId="ADAL" clId="{C23EF35E-B3CB-49CB-83B0-27671570BEDB}" dt="2024-06-13T08:08:49.009" v="1" actId="2696"/>
          <pc:sldLayoutMkLst>
            <pc:docMk/>
            <pc:sldMasterMk cId="1360443483" sldId="2147483660"/>
            <pc:sldLayoutMk cId="379608357" sldId="2147483694"/>
          </pc:sldLayoutMkLst>
        </pc:sldLayoutChg>
      </pc:sldMasterChg>
    </pc:docChg>
  </pc:docChgLst>
  <pc:docChgLst>
    <pc:chgData name="Isabelle LASNEL" userId="S::isabelle.lasnel@ffjudo.com::6bb52862-1007-45f8-8199-93d442104428" providerId="AD" clId="Web-{F4A362B2-8DF9-47AF-9DBA-ABD4A0D24D9E}"/>
    <pc:docChg chg="delSld">
      <pc:chgData name="Isabelle LASNEL" userId="S::isabelle.lasnel@ffjudo.com::6bb52862-1007-45f8-8199-93d442104428" providerId="AD" clId="Web-{F4A362B2-8DF9-47AF-9DBA-ABD4A0D24D9E}" dt="2024-06-13T08:00:31.276" v="0"/>
      <pc:docMkLst>
        <pc:docMk/>
      </pc:docMkLst>
      <pc:sldChg chg="del">
        <pc:chgData name="Isabelle LASNEL" userId="S::isabelle.lasnel@ffjudo.com::6bb52862-1007-45f8-8199-93d442104428" providerId="AD" clId="Web-{F4A362B2-8DF9-47AF-9DBA-ABD4A0D24D9E}" dt="2024-06-13T08:00:31.276" v="0"/>
        <pc:sldMkLst>
          <pc:docMk/>
          <pc:sldMk cId="707088692" sldId="4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1949F-2D6A-46AE-9F93-3E97B564E7FF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44A0F-2A6B-45B2-8AC1-FC167300F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2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33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48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854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2176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3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2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77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92173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37622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3338" y="4461716"/>
            <a:ext cx="6172201" cy="4979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18DAB2-4E8A-A541-A0A3-42BAE40EE28B}"/>
              </a:ext>
            </a:extLst>
          </p:cNvPr>
          <p:cNvSpPr txBox="1"/>
          <p:nvPr userDrawn="1"/>
        </p:nvSpPr>
        <p:spPr>
          <a:xfrm>
            <a:off x="0" y="866747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/>
            <a:r>
              <a:rPr lang="fr-FR" sz="15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fr-FR" sz="4000" b="1">
                <a:solidFill>
                  <a:schemeClr val="bg1"/>
                </a:solidFill>
                <a:latin typeface="Georgia Pro Cond" panose="02040506050405020303" pitchFamily="18" charset="0"/>
              </a:rPr>
              <a:t> </a:t>
            </a:r>
            <a:endParaRPr lang="pt-BR" sz="3000">
              <a:solidFill>
                <a:schemeClr val="bg1"/>
              </a:solidFill>
              <a:latin typeface="Georgia Pro Cond" panose="02040506050405020303" pitchFamily="18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CF29D09-8BA6-0549-95B6-1478DA393519}"/>
              </a:ext>
            </a:extLst>
          </p:cNvPr>
          <p:cNvCxnSpPr>
            <a:cxnSpLocks/>
          </p:cNvCxnSpPr>
          <p:nvPr userDrawn="1"/>
        </p:nvCxnSpPr>
        <p:spPr>
          <a:xfrm>
            <a:off x="3180021" y="4802659"/>
            <a:ext cx="1010093" cy="0"/>
          </a:xfrm>
          <a:prstGeom prst="line">
            <a:avLst/>
          </a:prstGeom>
          <a:ln w="57150">
            <a:solidFill>
              <a:srgbClr val="E633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39B89EF-7706-1443-BF2B-51249443D9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99251" y="2382402"/>
            <a:ext cx="8226288" cy="19266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« </a:t>
            </a:r>
            <a:r>
              <a:rPr lang="fr-FR"/>
              <a:t>Insérer texte</a:t>
            </a:r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 »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90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948070"/>
            <a:ext cx="4806351" cy="43039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948070"/>
            <a:ext cx="4433019" cy="4303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676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81753"/>
            <a:ext cx="8611734" cy="540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803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98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68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95891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3862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930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6334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78154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54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314395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78154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550680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/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550680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043AB00-1E02-4D29-BAC3-90FD8D510BE8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3055447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0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830418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dirty="0">
                <a:solidFill>
                  <a:schemeClr val="bg1"/>
                </a:solidFill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589969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741347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154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31" name="Google Shape;253;p29">
            <a:extLst>
              <a:ext uri="{FF2B5EF4-FFF2-40B4-BE49-F238E27FC236}">
                <a16:creationId xmlns:a16="http://schemas.microsoft.com/office/drawing/2014/main" id="{395C4D7D-8B21-42A6-A5AA-FBC6AECD24C7}"/>
              </a:ext>
            </a:extLst>
          </p:cNvPr>
          <p:cNvSpPr txBox="1"/>
          <p:nvPr userDrawn="1"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6" name="Google Shape;242;p29">
            <a:extLst>
              <a:ext uri="{FF2B5EF4-FFF2-40B4-BE49-F238E27FC236}">
                <a16:creationId xmlns:a16="http://schemas.microsoft.com/office/drawing/2014/main" id="{93042A7C-0A2B-4B87-A113-9D11F67AB484}"/>
              </a:ext>
            </a:extLst>
          </p:cNvPr>
          <p:cNvSpPr txBox="1"/>
          <p:nvPr userDrawn="1"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9" name="Google Shape;248;p29">
            <a:extLst>
              <a:ext uri="{FF2B5EF4-FFF2-40B4-BE49-F238E27FC236}">
                <a16:creationId xmlns:a16="http://schemas.microsoft.com/office/drawing/2014/main" id="{C21DD7F2-439C-42FB-BC83-7C68C5120991}"/>
              </a:ext>
            </a:extLst>
          </p:cNvPr>
          <p:cNvSpPr txBox="1"/>
          <p:nvPr userDrawn="1"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  <p:extLst>
      <p:ext uri="{BB962C8B-B14F-4D97-AF65-F5344CB8AC3E}">
        <p14:creationId xmlns:p14="http://schemas.microsoft.com/office/powerpoint/2010/main" val="59757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36586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350839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22505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bg1"/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33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00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01</a:t>
            </a:r>
            <a:endParaRPr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02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03</a:t>
            </a:r>
            <a:endParaRPr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4727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7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799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37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0781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2368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6776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>
                <a:solidFill>
                  <a:schemeClr val="tx1"/>
                </a:solidFill>
              </a:rPr>
              <a:t>CSDGE – PLENIERE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BCB44C-6A7A-1846-A34C-245807604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FA1A4-C1D8-495D-A7E4-BFB28502BF99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Google Shape;46;p9">
            <a:extLst>
              <a:ext uri="{FF2B5EF4-FFF2-40B4-BE49-F238E27FC236}">
                <a16:creationId xmlns:a16="http://schemas.microsoft.com/office/drawing/2014/main" id="{75DD719E-5AA9-2549-977E-88A811490EF4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>
                <a:solidFill>
                  <a:schemeClr val="bg1"/>
                </a:solidFill>
              </a:rPr>
              <a:t>CSDGE - Grades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9922B81-252D-304E-BD11-0C7DCACEA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8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8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2742079"/>
            <a:ext cx="8426369" cy="1149532"/>
          </a:xfrm>
          <a:prstGeom prst="rect">
            <a:avLst/>
          </a:prstGeom>
          <a:solidFill>
            <a:srgbClr val="0A0096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656705" y="2745044"/>
            <a:ext cx="11021424" cy="2387009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Modifications règlementaires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Application au 1 er Septembre 2022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Plénière CSDGE 16 Juin 2022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DB12840-A1FF-4FFD-9884-7646208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5" y="122549"/>
            <a:ext cx="175794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B0614F-2027-471B-BECA-98F20B31B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/>
        </p:blipFill>
        <p:spPr>
          <a:xfrm>
            <a:off x="-2" y="0"/>
            <a:ext cx="12192001" cy="68727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0698" y="4610031"/>
            <a:ext cx="8678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 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MODIFICATIONS REGLEMENTAIRES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      Applicables au 1</a:t>
            </a:r>
            <a:r>
              <a:rPr kumimoji="0" lang="fr-FR" sz="2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er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septembre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                          CSDGE</a:t>
            </a:r>
          </a:p>
        </p:txBody>
      </p:sp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18068"/>
            <a:ext cx="9911200" cy="520700"/>
          </a:xfrm>
        </p:spPr>
        <p:txBody>
          <a:bodyPr/>
          <a:lstStyle/>
          <a:p>
            <a:r>
              <a:rPr lang="fr-FR"/>
              <a:t>UV2 – TECHNIQUE 1</a:t>
            </a:r>
            <a:r>
              <a:rPr lang="fr-FR" baseline="30000"/>
              <a:t>er dan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21" y="1858076"/>
            <a:ext cx="10928045" cy="4045200"/>
          </a:xfrm>
        </p:spPr>
        <p:txBody>
          <a:bodyPr/>
          <a:lstStyle/>
          <a:p>
            <a:pPr marL="101598" indent="0">
              <a:buClr>
                <a:schemeClr val="bg1"/>
              </a:buClr>
              <a:buNone/>
            </a:pPr>
            <a:endParaRPr lang="fr-FR" sz="1800"/>
          </a:p>
          <a:p>
            <a:pPr>
              <a:buClr>
                <a:schemeClr val="bg1"/>
              </a:buClr>
            </a:pPr>
            <a:endParaRPr lang="fr-FR" sz="1800"/>
          </a:p>
          <a:p>
            <a:endParaRPr lang="fr-FR" sz="1800"/>
          </a:p>
        </p:txBody>
      </p:sp>
      <p:sp>
        <p:nvSpPr>
          <p:cNvPr id="4" name="AutoShape 2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679" y="1858076"/>
            <a:ext cx="10243000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</a:t>
            </a:r>
            <a:r>
              <a:rPr kumimoji="0" lang="fr-FR" sz="2800" b="1" i="0" u="sng" strike="noStrike" kern="1200" cap="none" spc="0" normalizeH="0" baseline="3000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er</a:t>
            </a:r>
            <a:r>
              <a:rPr kumimoji="0" lang="fr-FR" sz="28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dan 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 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>
                <a:solidFill>
                  <a:srgbClr val="E7E6E6"/>
                </a:solidFill>
                <a:latin typeface="Calibri"/>
                <a:ea typeface="Calibri"/>
                <a:cs typeface="Calibri"/>
              </a:rPr>
              <a:t>réduction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des techniques requises.​ Suppression des visuels et des fiches. Le jury impose les techniques en tachi-waza et en ne-waza (annexe 1) Pour les techniques de défense, le candidat choisit 2 réponses libres et adaptées aux situations d’agression parmi les séries A et B des attaques défenses imposées jujitsu (annexe 1).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Modalités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: Pour les techniques en tachi-waza et Ne-waza le jury impose des techniques qui couvriront l’ensemble des familles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18068"/>
            <a:ext cx="9911200" cy="520700"/>
          </a:xfrm>
        </p:spPr>
        <p:txBody>
          <a:bodyPr/>
          <a:lstStyle/>
          <a:p>
            <a:r>
              <a:rPr lang="fr-FR"/>
              <a:t>UV2 – TECHNIQUE 2</a:t>
            </a:r>
            <a:r>
              <a:rPr lang="fr-FR" baseline="30000"/>
              <a:t>e</a:t>
            </a:r>
            <a:r>
              <a:rPr lang="fr-FR"/>
              <a:t> dan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21" y="1858076"/>
            <a:ext cx="10928045" cy="4045200"/>
          </a:xfrm>
        </p:spPr>
        <p:txBody>
          <a:bodyPr/>
          <a:lstStyle/>
          <a:p>
            <a:pPr marL="101598" indent="0">
              <a:buClr>
                <a:schemeClr val="bg1"/>
              </a:buClr>
              <a:buNone/>
            </a:pPr>
            <a:endParaRPr lang="fr-FR" sz="1800"/>
          </a:p>
          <a:p>
            <a:pPr>
              <a:buClr>
                <a:schemeClr val="bg1"/>
              </a:buClr>
            </a:pPr>
            <a:endParaRPr lang="fr-FR" sz="1800"/>
          </a:p>
          <a:p>
            <a:endParaRPr lang="fr-FR" sz="1800"/>
          </a:p>
        </p:txBody>
      </p:sp>
      <p:sp>
        <p:nvSpPr>
          <p:cNvPr id="4" name="AutoShape 2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321" y="2136339"/>
            <a:ext cx="1024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</a:t>
            </a:r>
            <a:r>
              <a:rPr kumimoji="0" lang="fr-FR" sz="2400" b="1" i="0" u="sng" strike="noStrike" kern="1200" cap="none" spc="0" normalizeH="0" baseline="3000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24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fr-FR" sz="28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 partie b 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Suppression des fiches. Le jury impose les techniques en tachi-waza et en ne-waza (annexe 1) Pour les techniques de défense, le candidat choisit 2 réponses libres et adaptées aux situations d’agression parmi la serie C des attaques défenses imposées jujitsu (annexe 1).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80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18068"/>
            <a:ext cx="9911200" cy="520700"/>
          </a:xfrm>
        </p:spPr>
        <p:txBody>
          <a:bodyPr/>
          <a:lstStyle/>
          <a:p>
            <a:r>
              <a:rPr lang="fr-FR"/>
              <a:t>UV2 – TECHNIQUE 3</a:t>
            </a:r>
            <a:r>
              <a:rPr lang="fr-FR" baseline="30000"/>
              <a:t>e</a:t>
            </a:r>
            <a:r>
              <a:rPr lang="fr-FR"/>
              <a:t> dan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21" y="1858076"/>
            <a:ext cx="10928045" cy="4045200"/>
          </a:xfrm>
        </p:spPr>
        <p:txBody>
          <a:bodyPr/>
          <a:lstStyle/>
          <a:p>
            <a:pPr marL="101598" indent="0">
              <a:buClr>
                <a:schemeClr val="bg1"/>
              </a:buClr>
              <a:buNone/>
            </a:pPr>
            <a:endParaRPr lang="fr-FR" sz="1800"/>
          </a:p>
          <a:p>
            <a:pPr>
              <a:buClr>
                <a:schemeClr val="bg1"/>
              </a:buClr>
            </a:pPr>
            <a:endParaRPr lang="fr-FR" sz="1800"/>
          </a:p>
          <a:p>
            <a:endParaRPr lang="fr-FR" sz="1800"/>
          </a:p>
        </p:txBody>
      </p:sp>
      <p:sp>
        <p:nvSpPr>
          <p:cNvPr id="4" name="AutoShape 2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321" y="2136339"/>
            <a:ext cx="1024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3</a:t>
            </a:r>
            <a:r>
              <a:rPr kumimoji="0" lang="fr-FR" sz="2400" b="1" i="0" u="sng" strike="noStrike" kern="1200" cap="none" spc="0" normalizeH="0" baseline="3000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</a:t>
            </a:r>
            <a:r>
              <a:rPr kumimoji="0" lang="fr-FR" sz="2400" b="0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fr-FR" sz="2800" b="1" i="0" u="sng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 partie b 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 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Suppression des fiches. Le jury impose les techniques en tachi-waza et en ne-waza (annexe 1) Pour les techniques de défense, le candidat choisit 2 réponses libres et adaptées aux situations d’agression parmi la série D des attaques défenses imposées jujitsu (annexe 1).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0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18068"/>
            <a:ext cx="9911200" cy="520700"/>
          </a:xfrm>
        </p:spPr>
        <p:txBody>
          <a:bodyPr/>
          <a:lstStyle/>
          <a:p>
            <a:r>
              <a:rPr lang="fr-FR" dirty="0"/>
              <a:t>Changements règlementaires</a:t>
            </a:r>
          </a:p>
        </p:txBody>
      </p:sp>
      <p:sp>
        <p:nvSpPr>
          <p:cNvPr id="4" name="AutoShape 2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frc-powerpoint.officeapps.live.com/pods/GetClipboardImage.ashx?Id=6dfc34e4-5c77-4d47-b22d-5442110a0450&amp;DC=GFR1&amp;pkey=78d16b72-7ca3-4b30-9ca3-4f955162d449&amp;wdwaccluster=GF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811" y="1713893"/>
            <a:ext cx="11526991" cy="44935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Présentation aux examens de grades 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 timbres de licences pour se présenter et non 3 timbres.</a:t>
            </a:r>
            <a:endParaRPr lang="en-US" sz="220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>
              <a:defRPr/>
            </a:pPr>
            <a:endParaRPr lang="en-US" sz="2200" dirty="0">
              <a:solidFill>
                <a:srgbClr val="E7E6E6"/>
              </a:solidFill>
              <a:latin typeface="Segoe UI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Condition de </a:t>
            </a:r>
            <a:r>
              <a:rPr lang="en-US" sz="2200" b="1" dirty="0" err="1">
                <a:solidFill>
                  <a:srgbClr val="E7E6E6"/>
                </a:solidFill>
                <a:latin typeface="Segoe UI"/>
                <a:cs typeface="Segoe UI"/>
              </a:rPr>
              <a:t>présentation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au 1er dan 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ceinture marron, retrait de 1 an exigé,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l’âge plancher reste maintenu.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Kata 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pour le 1er dan, le kata n’est plus probatoire pour se présenter aux tests </a:t>
            </a:r>
            <a:r>
              <a:rPr lang="en-US" sz="2200" dirty="0">
                <a:solidFill>
                  <a:srgbClr val="E7E6E6"/>
                </a:solidFill>
                <a:latin typeface="Segoe UI"/>
                <a:cs typeface="Segoe UI"/>
              </a:rPr>
              <a:t>shiai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  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cs typeface="Segoe UI"/>
            </a:endParaRPr>
          </a:p>
          <a:p>
            <a:pPr fontAlgn="base"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Grades exceptionnels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: suppression du délai de 4 ans</a:t>
            </a:r>
            <a:r>
              <a:rPr lang="en-US" sz="2200" dirty="0">
                <a:solidFill>
                  <a:srgbClr val="E7E6E6"/>
                </a:solidFill>
                <a:latin typeface="Segoe UI"/>
                <a:cs typeface="Segoe UI"/>
              </a:rPr>
              <a:t>. Le droit commun s'applique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 panose="020B0502040204020203" pitchFamily="34" charset="0"/>
              <a:cs typeface="Segoe UI"/>
            </a:endParaRPr>
          </a:p>
          <a:p>
            <a:pPr fontAlgn="base"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Homologation et reconnaissance de grade(s)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: </a:t>
            </a:r>
            <a:r>
              <a:rPr lang="en-US" sz="2200" dirty="0">
                <a:solidFill>
                  <a:srgbClr val="E7E6E6"/>
                </a:solidFill>
                <a:latin typeface="Segoe UI"/>
                <a:cs typeface="Segoe UI"/>
              </a:rPr>
              <a:t>à la demande du candidat, 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dossier doit être instruit par la fédération qui a délivré le grade</a:t>
            </a:r>
            <a:r>
              <a:rPr lang="en-US" sz="2200" dirty="0">
                <a:solidFill>
                  <a:srgbClr val="E7E6E6"/>
                </a:solidFill>
                <a:latin typeface="Segoe UI"/>
                <a:cs typeface="Segoe UI"/>
              </a:rPr>
              <a:t>. </a:t>
            </a:r>
          </a:p>
          <a:p>
            <a:pPr>
              <a:defRPr/>
            </a:pPr>
            <a:r>
              <a:rPr lang="en-US" sz="2200" dirty="0">
                <a:solidFill>
                  <a:srgbClr val="E7E6E6"/>
                </a:solidFill>
                <a:latin typeface="Segoe UI"/>
                <a:cs typeface="Segoe UI"/>
              </a:rPr>
              <a:t>Pour le 5e et 6e dan, il sera demandé d'effectuer le kata conforme à notre réglementation.</a:t>
            </a:r>
            <a:endParaRPr lang="en-US" sz="2200" dirty="0">
              <a:solidFill>
                <a:srgbClr val="E7E6E6"/>
              </a:solidFill>
              <a:latin typeface="Segoe UI" panose="020B0502040204020203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2028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Montserrat"/>
                <a:cs typeface="Calibri"/>
              </a:rPr>
              <a:t> Judokas &amp; jujitsukas de haut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7525" y="1858075"/>
            <a:ext cx="11181785" cy="4267151"/>
          </a:xfrm>
        </p:spPr>
        <p:txBody>
          <a:bodyPr/>
          <a:lstStyle/>
          <a:p>
            <a:pPr marL="342900" indent="-342900">
              <a:spcBef>
                <a:spcPts val="95"/>
              </a:spcBef>
              <a:buClr>
                <a:srgbClr val="FFFFFF"/>
              </a:buClr>
              <a:buSzPts val="800"/>
              <a:buFont typeface="Franklin Gothic Book" panose="020B0503020102020204" pitchFamily="34" charset="0"/>
              <a:buChar char="•"/>
              <a:tabLst>
                <a:tab pos="167640" algn="l"/>
              </a:tabLst>
            </a:pP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Du 1</a:t>
            </a:r>
            <a:r>
              <a:rPr lang="fr-FR" sz="2400" spc="0" baseline="3000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er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au 5</a:t>
            </a:r>
            <a:r>
              <a:rPr lang="fr-FR" sz="2400" spc="0" baseline="3000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dan</a:t>
            </a:r>
            <a:r>
              <a:rPr lang="fr-FR" sz="2400" spc="0">
                <a:effectLst/>
                <a:highlight>
                  <a:srgbClr val="233881"/>
                </a:highlight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,</a:t>
            </a:r>
            <a:r>
              <a:rPr lang="fr-FR" sz="2400" spc="0">
                <a:solidFill>
                  <a:srgbClr val="FFFFFF"/>
                </a:solidFill>
                <a:effectLst/>
                <a:highlight>
                  <a:srgbClr val="233881"/>
                </a:highlight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La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promotion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des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2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judokas et jujitsukas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de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niveau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mondial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et/ou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olympique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et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paralympique,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proposée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par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le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DTN,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sera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étudiée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par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le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Comité</a:t>
            </a:r>
            <a:r>
              <a:rPr lang="fr-FR" sz="2400" spc="2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des</a:t>
            </a:r>
            <a:r>
              <a:rPr lang="fr-FR" sz="2400" spc="25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-1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Hauts Grades. </a:t>
            </a:r>
            <a:r>
              <a:rPr lang="fr-FR" sz="2400" spc="-1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Elle concerne les sportifs de haut niveau </a:t>
            </a:r>
            <a:r>
              <a:rPr lang="fr-FR" sz="2400" spc="-10"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seniors en</a:t>
            </a:r>
            <a:r>
              <a:rPr lang="fr-FR" sz="2400" spc="-1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activité ou ayant arrêté leur carrière sportive (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est considéré judoka de niveau</a:t>
            </a:r>
            <a:r>
              <a:rPr lang="fr-FR" sz="2400" spc="5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mondial et/ou olympique et</a:t>
            </a:r>
            <a:r>
              <a:rPr lang="fr-FR" sz="2400" spc="5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paralympique, tout judoka ou jujitsuka ayant combattu</a:t>
            </a:r>
            <a:r>
              <a:rPr lang="fr-FR" sz="2400" spc="5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en individuel ou en</a:t>
            </a:r>
            <a:r>
              <a:rPr lang="fr-FR" sz="2400" spc="5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-1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équipes)</a:t>
            </a:r>
            <a:endParaRPr lang="fr-FR" sz="1800">
              <a:effectLst/>
              <a:latin typeface="Franklin Gothic Book"/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101598" indent="0" fontAlgn="base">
              <a:buNone/>
            </a:pPr>
            <a:endParaRPr lang="fr-FR"/>
          </a:p>
          <a:p>
            <a:pPr marL="342900" marR="69215" indent="-342900">
              <a:lnSpc>
                <a:spcPct val="110000"/>
              </a:lnSpc>
              <a:buClr>
                <a:srgbClr val="FFFFFF"/>
              </a:buClr>
              <a:buSzPts val="800"/>
              <a:buFont typeface="Franklin Gothic Book" panose="020B0503020102020204" pitchFamily="34" charset="0"/>
              <a:buChar char="•"/>
              <a:tabLst>
                <a:tab pos="139065" algn="l"/>
              </a:tabLst>
            </a:pP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Pour</a:t>
            </a:r>
            <a:r>
              <a:rPr lang="fr-FR" sz="2400" spc="135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le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6ème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dan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: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Champion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du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monde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et/ou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champion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olympique</a:t>
            </a:r>
            <a:r>
              <a:rPr lang="fr-FR" sz="2400" spc="135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et</a:t>
            </a:r>
            <a:r>
              <a:rPr lang="fr-FR" sz="2400" spc="135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paralympique </a:t>
            </a:r>
            <a:r>
              <a:rPr lang="fr-FR" sz="2400" spc="0"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individuel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judo </a:t>
            </a:r>
            <a:r>
              <a:rPr lang="fr-FR" sz="2400" spc="130">
                <a:solidFill>
                  <a:srgbClr val="FFFFFF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seniors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: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âge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plancher</a:t>
            </a:r>
            <a:r>
              <a:rPr lang="fr-FR" sz="2400" spc="135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--&gt;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30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ans</a:t>
            </a:r>
            <a:r>
              <a:rPr lang="fr-FR" sz="2400" spc="135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Podium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mondial</a:t>
            </a:r>
            <a:r>
              <a:rPr lang="fr-FR" sz="2400" spc="13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et/ou</a:t>
            </a:r>
            <a:r>
              <a:rPr lang="fr-FR" sz="2400" spc="20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fr-FR" sz="2400" spc="0">
                <a:solidFill>
                  <a:srgbClr val="FFFFFF"/>
                </a:solidFill>
                <a:effectLst/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>olympique et paralympique : âge plancher --&gt; 33 ans</a:t>
            </a:r>
            <a:endParaRPr lang="fr-FR" sz="2400" spc="0">
              <a:effectLst/>
              <a:latin typeface="Franklin Gothic Book"/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>
              <a:spcBef>
                <a:spcPts val="100"/>
              </a:spcBef>
            </a:pPr>
            <a:endParaRPr lang="fr-FR" sz="180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fontAlgn="base"/>
            <a:endParaRPr lang="fr-FR"/>
          </a:p>
          <a:p>
            <a:pPr marL="101598" indent="0" fontAlgn="base">
              <a:buNone/>
            </a:pPr>
            <a:endParaRPr lang="en-US" sz="2800"/>
          </a:p>
          <a:p>
            <a:pPr marL="101598" indent="0" fontAlgn="base">
              <a:buNone/>
            </a:pPr>
            <a:r>
              <a:rPr lang="fr-FR" sz="2800"/>
              <a:t>​</a:t>
            </a:r>
          </a:p>
          <a:p>
            <a:pPr marL="101598" indent="0" fontAlgn="base">
              <a:buNone/>
            </a:pPr>
            <a:endParaRPr lang="en-US" sz="2800"/>
          </a:p>
          <a:p>
            <a:endParaRPr lang="fr-FR" sz="2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25910" y="154416"/>
            <a:ext cx="5833582" cy="4571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AutoShape 2" descr="https://frc-powerpoint.officeapps.live.com/pods/GetClipboardImage.ashx?Id=cc7605ba-09a4-4ff9-a64d-ecc5fa9558e3&amp;DC=GFR1&amp;pkey=b75c504c-a42a-457a-8249-02413fce30ab&amp;wdwaccluster=GF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2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C60A7CC-2C15-868B-9FDC-C53A72927B0E}"/>
              </a:ext>
            </a:extLst>
          </p:cNvPr>
          <p:cNvGraphicFramePr>
            <a:graphicFrameLocks noGrp="1"/>
          </p:cNvGraphicFramePr>
          <p:nvPr/>
        </p:nvGraphicFramePr>
        <p:xfrm>
          <a:off x="521110" y="157316"/>
          <a:ext cx="11484078" cy="6547978"/>
        </p:xfrm>
        <a:graphic>
          <a:graphicData uri="http://schemas.openxmlformats.org/drawingml/2006/table">
            <a:tbl>
              <a:tblPr/>
              <a:tblGrid>
                <a:gridCol w="1278299">
                  <a:extLst>
                    <a:ext uri="{9D8B030D-6E8A-4147-A177-3AD203B41FA5}">
                      <a16:colId xmlns:a16="http://schemas.microsoft.com/office/drawing/2014/main" val="4190364563"/>
                    </a:ext>
                  </a:extLst>
                </a:gridCol>
                <a:gridCol w="2391657">
                  <a:extLst>
                    <a:ext uri="{9D8B030D-6E8A-4147-A177-3AD203B41FA5}">
                      <a16:colId xmlns:a16="http://schemas.microsoft.com/office/drawing/2014/main" val="2429417235"/>
                    </a:ext>
                  </a:extLst>
                </a:gridCol>
                <a:gridCol w="2309186">
                  <a:extLst>
                    <a:ext uri="{9D8B030D-6E8A-4147-A177-3AD203B41FA5}">
                      <a16:colId xmlns:a16="http://schemas.microsoft.com/office/drawing/2014/main" val="70238697"/>
                    </a:ext>
                  </a:extLst>
                </a:gridCol>
                <a:gridCol w="2639070">
                  <a:extLst>
                    <a:ext uri="{9D8B030D-6E8A-4147-A177-3AD203B41FA5}">
                      <a16:colId xmlns:a16="http://schemas.microsoft.com/office/drawing/2014/main" val="1890210809"/>
                    </a:ext>
                  </a:extLst>
                </a:gridCol>
                <a:gridCol w="2865866">
                  <a:extLst>
                    <a:ext uri="{9D8B030D-6E8A-4147-A177-3AD203B41FA5}">
                      <a16:colId xmlns:a16="http://schemas.microsoft.com/office/drawing/2014/main" val="3931749672"/>
                    </a:ext>
                  </a:extLst>
                </a:gridCol>
              </a:tblGrid>
              <a:tr h="49696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ANNEXE 1</a:t>
                      </a: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375856"/>
                  </a:ext>
                </a:extLst>
              </a:tr>
              <a:tr h="3309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TECHNIQUE UV2  1er DAN</a:t>
                      </a:r>
                      <a:r>
                        <a:rPr lang="fr-FR" sz="18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, 2éme DAN</a:t>
                      </a:r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FR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3éme DAN</a:t>
                      </a:r>
                      <a:r>
                        <a:rPr lang="fr-FR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SAISON 2024-2025</a:t>
                      </a:r>
                    </a:p>
                  </a:txBody>
                  <a:tcPr marL="6205" marR="6205" marT="62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94938"/>
                  </a:ext>
                </a:extLst>
              </a:tr>
              <a:tr h="3447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TECHNIQUES DE PROJECTION (NAGE WAZA JUDO, JUJITSU)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26060"/>
                  </a:ext>
                </a:extLst>
              </a:tr>
              <a:tr h="4504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Pour le grade de 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KOSHI-WAZA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TE-WAZA</a:t>
                      </a:r>
                    </a:p>
                  </a:txBody>
                  <a:tcPr marL="6205" marR="6205" marT="6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ASHI-WAZA</a:t>
                      </a:r>
                    </a:p>
                  </a:txBody>
                  <a:tcPr marL="6205" marR="6205" marT="6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SUTEMI-WAZA</a:t>
                      </a:r>
                    </a:p>
                  </a:txBody>
                  <a:tcPr marL="6205" marR="6205" marT="6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45502"/>
                  </a:ext>
                </a:extLst>
              </a:tr>
              <a:tr h="22062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dan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haraï-goshi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ippon-seoi-nage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de-ashi-baraï (haraï)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sumi-gaeshi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90453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kubi-nage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kata-guruma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hiza-guruma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tomoe-nage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491732"/>
                  </a:ext>
                </a:extLst>
              </a:tr>
              <a:tr h="2642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koshi-guruma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uki-otoshi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sasae-tsurikomi-ashi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63192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tai-otoshi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ko-soto-gari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29308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tsurikomi-goshi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morote-seoi-nage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ko-uchi-gari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80380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uchi-mata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okuri-ashi-baraï (haraï)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67900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uki-goshi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o-soto-gari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327860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o-uchi-gari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17895"/>
                  </a:ext>
                </a:extLst>
              </a:tr>
              <a:tr h="2298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uchi-mata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422605"/>
                  </a:ext>
                </a:extLst>
              </a:tr>
              <a:tr h="2206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dan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hane-goshi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eri-seoi-nage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o-guruma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ura-nage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362662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sode-tsurikomi-goshi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te-guruma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ashi-guruma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tani-otoshi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402214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tsuri-goshi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morote-gari 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ko-soto-gake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yoko-guruma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951101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kuchiki-taoshi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o-soto-otoshi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yoko-gake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407713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tsubame-gaeshi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Ko-uchi-makikomi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525776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yoko-tomoe-nage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161937"/>
                  </a:ext>
                </a:extLst>
              </a:tr>
              <a:tr h="2298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uki-waza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043573"/>
                  </a:ext>
                </a:extLst>
              </a:tr>
              <a:tr h="22062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dan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utsuri-goshi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sumi-otoshi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haraï-tsurikomi-ashi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soto-makikomi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65051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ushiro-goshi 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kibisu-gaeshi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o-soto-guruma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harai-makikomi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596802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uchi-mata-sukashi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o-soto-gaeshi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yoko-wakare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251948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sukui-nage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yoko-otoshi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86456"/>
                  </a:ext>
                </a:extLst>
              </a:tr>
              <a:tr h="2206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yama-arashi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tawara-gaeshi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8287"/>
                  </a:ext>
                </a:extLst>
              </a:tr>
              <a:tr h="2298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seoi otoshi</a:t>
                      </a:r>
                    </a:p>
                  </a:txBody>
                  <a:tcPr marL="6205" marR="6205" marT="6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daki-wakare</a:t>
                      </a:r>
                      <a:endParaRPr lang="fr-FR" sz="1200" b="1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205" marR="6205" marT="62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60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90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59F1277-B57E-4B23-C887-4DBE80DB9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6861"/>
              </p:ext>
            </p:extLst>
          </p:nvPr>
        </p:nvGraphicFramePr>
        <p:xfrm>
          <a:off x="0" y="0"/>
          <a:ext cx="11926529" cy="6848361"/>
        </p:xfrm>
        <a:graphic>
          <a:graphicData uri="http://schemas.openxmlformats.org/drawingml/2006/table">
            <a:tbl>
              <a:tblPr/>
              <a:tblGrid>
                <a:gridCol w="1260317">
                  <a:extLst>
                    <a:ext uri="{9D8B030D-6E8A-4147-A177-3AD203B41FA5}">
                      <a16:colId xmlns:a16="http://schemas.microsoft.com/office/drawing/2014/main" val="3598206696"/>
                    </a:ext>
                  </a:extLst>
                </a:gridCol>
                <a:gridCol w="2247639">
                  <a:extLst>
                    <a:ext uri="{9D8B030D-6E8A-4147-A177-3AD203B41FA5}">
                      <a16:colId xmlns:a16="http://schemas.microsoft.com/office/drawing/2014/main" val="2086075131"/>
                    </a:ext>
                  </a:extLst>
                </a:gridCol>
                <a:gridCol w="2170134">
                  <a:extLst>
                    <a:ext uri="{9D8B030D-6E8A-4147-A177-3AD203B41FA5}">
                      <a16:colId xmlns:a16="http://schemas.microsoft.com/office/drawing/2014/main" val="378803961"/>
                    </a:ext>
                  </a:extLst>
                </a:gridCol>
                <a:gridCol w="1988000">
                  <a:extLst>
                    <a:ext uri="{9D8B030D-6E8A-4147-A177-3AD203B41FA5}">
                      <a16:colId xmlns:a16="http://schemas.microsoft.com/office/drawing/2014/main" val="2712370437"/>
                    </a:ext>
                  </a:extLst>
                </a:gridCol>
                <a:gridCol w="4260439">
                  <a:extLst>
                    <a:ext uri="{9D8B030D-6E8A-4147-A177-3AD203B41FA5}">
                      <a16:colId xmlns:a16="http://schemas.microsoft.com/office/drawing/2014/main" val="2080942094"/>
                    </a:ext>
                  </a:extLst>
                </a:gridCol>
              </a:tblGrid>
              <a:tr h="8259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TECHNIQUES AU SOL (NE-WAZA JUDO, JUJITSU)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25717"/>
                  </a:ext>
                </a:extLst>
              </a:tr>
              <a:tr h="497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Pour le grade de 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IMMOBILISATIONS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ETRANGLEMENTS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CLES AUX COUDES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786678"/>
                  </a:ext>
                </a:extLst>
              </a:tr>
              <a:tr h="2576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OSAEKOMI-WAZA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SHIME-WAZA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KANSETSU-WAZA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4445"/>
                  </a:ext>
                </a:extLst>
              </a:tr>
              <a:tr h="2473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hon-gesa-gatame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gyaku-juji-jime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ude-hishigi-juji-gatame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53453"/>
                  </a:ext>
                </a:extLst>
              </a:tr>
              <a:tr h="2473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kami-shiho-gatame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hadaka-jime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ude-hishigi-ude-gatame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276673"/>
                  </a:ext>
                </a:extLst>
              </a:tr>
              <a:tr h="2473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yoko-shiho-gatame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kata-juji-jime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ude-garami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2310"/>
                  </a:ext>
                </a:extLst>
              </a:tr>
              <a:tr h="2473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tate-shiho-gatame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nami-juji-jime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44122"/>
                  </a:ext>
                </a:extLst>
              </a:tr>
              <a:tr h="2576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ushiro-gesa-gatame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okuri-eri-jime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19198"/>
                  </a:ext>
                </a:extLst>
              </a:tr>
              <a:tr h="4741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dan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kuzure-kami-shiho-gatame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sankaku-jime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ude-hishigi-hiza-gatame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294742"/>
                  </a:ext>
                </a:extLst>
              </a:tr>
              <a:tr h="4638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kuzure-gesa-gatame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kata-ha-jime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ude-hishigi-waki-gatame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38255"/>
                  </a:ext>
                </a:extLst>
              </a:tr>
              <a:tr h="2473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kuzure-tate-shiho-gatame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kata-te-jime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66711"/>
                  </a:ext>
                </a:extLst>
              </a:tr>
              <a:tr h="2576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kuzure-yoko-shiho-gatame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sode-guruma-jime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72171"/>
                  </a:ext>
                </a:extLst>
              </a:tr>
              <a:tr h="2473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dan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makura-gesa-gatame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morote-jime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ude-hishigi-ashi-gatame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83205"/>
                  </a:ext>
                </a:extLst>
              </a:tr>
              <a:tr h="4226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kata-gatame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tsukkomi-jime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ude-hishigi-sankaku-gatame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884693"/>
                  </a:ext>
                </a:extLst>
              </a:tr>
              <a:tr h="2473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ashi-gatame-jime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ude-hishigi-hara-gatame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39029"/>
                  </a:ext>
                </a:extLst>
              </a:tr>
              <a:tr h="2576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ryo-te-jime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16116"/>
                  </a:ext>
                </a:extLst>
              </a:tr>
              <a:tr h="2576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TECHNIQUES DE DEFENSE (JUDO, JUJITSU)</a:t>
                      </a:r>
                    </a:p>
                  </a:txBody>
                  <a:tcPr marL="7018" marR="7018" marT="70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10793"/>
                  </a:ext>
                </a:extLst>
              </a:tr>
              <a:tr h="237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dan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séries A et B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Défense : Réponses libres et adaptées à une situation d'agression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candidat doit démontrer sa capacité à se défendre tout en respectant l'intégrité physique de son assaillant. Il doit faire preuve d'</a:t>
                      </a:r>
                      <a:r>
                        <a:rPr lang="fr-F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éfficacité</a:t>
                      </a: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 contrôle,  de sobriété et de réalisme dans ses réponses à une situation d'agression.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04272"/>
                  </a:ext>
                </a:extLst>
              </a:tr>
              <a:tr h="2370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dan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séries  C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67021"/>
                  </a:ext>
                </a:extLst>
              </a:tr>
              <a:tr h="6700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dan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série D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8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64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090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5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3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75eab-8479-4292-bda9-e3838f02552f">
      <Terms xmlns="http://schemas.microsoft.com/office/infopath/2007/PartnerControls"/>
    </lcf76f155ced4ddcb4097134ff3c332f>
    <TaxCatchAll xmlns="746f388a-ace5-405e-a5f7-4740676e6d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33CD554EDF549A2C8887B972EA8FD" ma:contentTypeVersion="13" ma:contentTypeDescription="Crée un document." ma:contentTypeScope="" ma:versionID="c81c2ccc01c2db1cbb58d1fa42997f71">
  <xsd:schema xmlns:xsd="http://www.w3.org/2001/XMLSchema" xmlns:xs="http://www.w3.org/2001/XMLSchema" xmlns:p="http://schemas.microsoft.com/office/2006/metadata/properties" xmlns:ns2="c7d75eab-8479-4292-bda9-e3838f02552f" xmlns:ns3="746f388a-ace5-405e-a5f7-4740676e6d45" targetNamespace="http://schemas.microsoft.com/office/2006/metadata/properties" ma:root="true" ma:fieldsID="6c39cf8f4dfad4689029936b131bd43b" ns2:_="" ns3:_="">
    <xsd:import namespace="c7d75eab-8479-4292-bda9-e3838f02552f"/>
    <xsd:import namespace="746f388a-ace5-405e-a5f7-4740676e6d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75eab-8479-4292-bda9-e3838f025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f388a-ace5-405e-a5f7-4740676e6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8effb35-d359-49a5-8da4-c385968321e7}" ma:internalName="TaxCatchAll" ma:showField="CatchAllData" ma:web="746f388a-ace5-405e-a5f7-4740676e6d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9217A-DEFD-4AC8-B8C0-35627AB37A32}">
  <ds:schemaRefs>
    <ds:schemaRef ds:uri="746f388a-ace5-405e-a5f7-4740676e6d45"/>
    <ds:schemaRef ds:uri="c7d75eab-8479-4292-bda9-e3838f025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FC8DA0-0D47-46CE-B5BF-A2209A5FB5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93422-BE1B-47A6-A3E7-EDF3F4CEEE72}">
  <ds:schemaRefs>
    <ds:schemaRef ds:uri="746f388a-ace5-405e-a5f7-4740676e6d45"/>
    <ds:schemaRef ds:uri="c7d75eab-8479-4292-bda9-e3838f0255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747</Words>
  <Application>Microsoft Office PowerPoint</Application>
  <PresentationFormat>Grand écran</PresentationFormat>
  <Paragraphs>199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Aptos</vt:lpstr>
      <vt:lpstr>Arial</vt:lpstr>
      <vt:lpstr>Barlow</vt:lpstr>
      <vt:lpstr>Calibri</vt:lpstr>
      <vt:lpstr>Franklin Gothic Book</vt:lpstr>
      <vt:lpstr>Georgia Pro Cond</vt:lpstr>
      <vt:lpstr>Inria Sans</vt:lpstr>
      <vt:lpstr>Inria Sans Light</vt:lpstr>
      <vt:lpstr>Inria Serif</vt:lpstr>
      <vt:lpstr>Montserrat</vt:lpstr>
      <vt:lpstr>Segoe UI</vt:lpstr>
      <vt:lpstr>Times New Roman</vt:lpstr>
      <vt:lpstr>Template FFJDA</vt:lpstr>
      <vt:lpstr>5_Template FFJDA</vt:lpstr>
      <vt:lpstr>2_Template FFJDA</vt:lpstr>
      <vt:lpstr>Présentation PowerPoint</vt:lpstr>
      <vt:lpstr>UV2 – TECHNIQUE 1er dan</vt:lpstr>
      <vt:lpstr>UV2 – TECHNIQUE 2e dan</vt:lpstr>
      <vt:lpstr>UV2 – TECHNIQUE 3e dan</vt:lpstr>
      <vt:lpstr>Changements règlementaires</vt:lpstr>
      <vt:lpstr> Judokas &amp; jujitsukas de haut niveau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REGLEMENTATION  Textes Officiels 2024/2025</dc:title>
  <dc:creator>Isabelle LASNEL</dc:creator>
  <cp:lastModifiedBy>Guy LEBAUPIN</cp:lastModifiedBy>
  <cp:revision>2</cp:revision>
  <dcterms:created xsi:type="dcterms:W3CDTF">2024-06-13T07:35:28Z</dcterms:created>
  <dcterms:modified xsi:type="dcterms:W3CDTF">2024-09-25T15:23:52Z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0x010100C2B33CD554EDF549A2C8887B972EA8FD</vt:lpwstr>
  </property>
  <property fmtid="{D5CDD505-2E9C-101B-9397-08002B2CF9AE}" pid="3" name="MediaServiceImageTags">
    <vt:lpwstr/>
  </property>
</Properties>
</file>