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61" r:id="rId6"/>
    <p:sldId id="262" r:id="rId7"/>
    <p:sldId id="264" r:id="rId8"/>
    <p:sldId id="263" r:id="rId9"/>
    <p:sldId id="266" r:id="rId10"/>
    <p:sldId id="267" r:id="rId11"/>
    <p:sldId id="281" r:id="rId12"/>
    <p:sldId id="282" r:id="rId13"/>
    <p:sldId id="277" r:id="rId14"/>
    <p:sldId id="278" r:id="rId15"/>
    <p:sldId id="268" r:id="rId16"/>
    <p:sldId id="265" r:id="rId17"/>
    <p:sldId id="269" r:id="rId18"/>
    <p:sldId id="276" r:id="rId19"/>
    <p:sldId id="270" r:id="rId20"/>
    <p:sldId id="284" r:id="rId21"/>
    <p:sldId id="271" r:id="rId22"/>
    <p:sldId id="274" r:id="rId23"/>
    <p:sldId id="280" r:id="rId24"/>
    <p:sldId id="272" r:id="rId25"/>
    <p:sldId id="279" r:id="rId26"/>
    <p:sldId id="275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FF8C5-D05D-4BA4-AB17-ADFD840BD97A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8996D-6173-4660-96B1-A6454BF864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66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E639A-F783-8E36-C576-284099B0E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466387-AECE-7DBB-C2CC-9EEA95835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030827-9C04-FE90-331F-F3602EF7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1EC7-545E-4A8A-A744-594F02C489A4}" type="datetime1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1BE937-03E8-B94C-938F-9D4F67913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655493-6D36-5193-F8A3-6723FD86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11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29AED-A495-D02B-59F2-2108A49C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B7E675-95F7-7B86-1C1D-29D3CEF4A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6F857D-DAD6-CDCF-A7E5-2A057C21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6B54-4CE8-4260-A61D-B20FD9DBCF01}" type="datetime1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B98089-D1BE-EF74-8909-55582502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81F3D7-F802-423A-77FD-6A3E4477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7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C1A245B-7B5F-DD25-E47A-3B6A0F920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BC540F-3050-A107-F34D-2877EF157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B8D510-4E5F-6718-8610-9F75FA02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A90E-5694-4E52-BEF9-F99FAD63C988}" type="datetime1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D1AC80-6B26-1173-B7E4-EEDCE65F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F41BF9-38FD-D99D-D1DD-D0F581C5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12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8186B-0C84-4557-5F02-544F483E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A6C409-DD66-480F-E6CF-5BC9FE407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AB785D-E6E1-E523-7FAD-A5EB51AE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2F0-6A46-4122-860D-7CB52D530AC5}" type="datetime1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8F200E-AF44-8907-1127-BBA30C6D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9E3D4A-EFB1-FF0D-600F-2EE3D88D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6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D6D5A-084D-E9A4-0D87-7F5DF84EB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EC2BE7-7042-A643-4114-165D8F0CA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D7920D-9B79-E182-AC9E-48F699D6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0AC1-1B79-4EC8-A64E-6DA496FFAAC1}" type="datetime1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008AD9-0708-54FE-8D78-B0EEBECD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292B58-C55F-DA79-DC4A-129B02D2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3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2BA77F-5F7A-0396-E482-912AACE7E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491FA9-4DCA-F767-BCE3-9C96AB842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AADC68-D195-F334-260E-D538B0532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97DA00-4CEE-7488-D05A-19161D559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6EDD-7A65-432A-9343-CAE96DB4BD0E}" type="datetime1">
              <a:rPr lang="fr-FR" smtClean="0"/>
              <a:t>28/09/2024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0B3F8E-350B-CBC0-4120-57DD6320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E478CB-6491-BF76-8E6B-8428D533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65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902241-D28C-1CFF-A6DF-0C7A1329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6C9619-68C6-D812-A717-9F2B94F4C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8EDDA4-349D-87DD-F651-C98E03BBF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2B7369-CD19-B685-9180-46A854F20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2D8868-F1C0-C94D-2702-A7F41E4DF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821105-B20F-FA91-7965-258F7028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6F48-EC22-4194-B326-B85244595F57}" type="datetime1">
              <a:rPr lang="fr-FR" smtClean="0"/>
              <a:t>28/09/2024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318E1CD-5110-4DC7-2E56-0D5660D0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51E48A1-45DA-0F7E-9A0A-49B34F49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12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E9DC9-B38D-048B-C378-F0F56353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B6D19-62D4-E9CB-C860-C735E7A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8A20-454B-4966-826E-3E0CA1E8B4DE}" type="datetime1">
              <a:rPr lang="fr-FR" smtClean="0"/>
              <a:t>28/09/2024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082624-4893-6444-D909-1B223FD98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8DA8FA-C756-9D07-2098-37835E2F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9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C1418A-3541-51B3-BDA9-24F071CC9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A4A5-757D-4BF5-820D-D3F440A8D2C8}" type="datetime1">
              <a:rPr lang="fr-FR" smtClean="0"/>
              <a:t>28/09/2024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CC559C-00F1-61F5-FBC2-4F483D2F1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15925B-AE41-EB8A-581A-C013699E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34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933402-F94A-F135-3D30-4D7F2588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802DB0-1831-BF56-98BA-279C44B5D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B4AF72-90C2-9448-F3EF-0834FCDD9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3D681D-8288-10A6-9BBF-0150C70F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D7FA-8641-43E7-88AB-F4C00EF6C766}" type="datetime1">
              <a:rPr lang="fr-FR" smtClean="0"/>
              <a:t>28/09/2024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4C64D7-2371-998C-14F6-AB261709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84EA1F-8B7E-1954-13F3-433C2195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54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0CD0A9-2555-9668-CD96-F689FDBF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CD52077-73BC-DE90-425D-C2BD5D3F2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A51B05-36A8-F7D0-738B-1E0986E43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CB120C-81C5-2B0C-772E-98F17131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D3A6-DDC6-41E8-9831-A55220115739}" type="datetime1">
              <a:rPr lang="fr-FR" smtClean="0"/>
              <a:t>28/09/2024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3781EC-81A7-4CDF-7798-1668AB087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15C117-5F33-23EE-CD3E-31D669E7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50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6141B4A-876C-B6E0-97B6-27499529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DF37B2-F73A-9B5C-DF29-2203EEAC4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E84D91-D171-4D4A-7917-4161352A1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DDFB8-501C-473F-83AC-3CB786D81E17}" type="datetime1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87EA1E-7936-43A9-3B65-80C2C8351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Assises CD18 Judo et DA - 29/09/2024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C49559-4FDB-034E-E457-4FC147435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82479-D6BA-4524-9E2E-AEDA51B8A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03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ODELE%20CD%2037/wetransfer_elements-assises_2024-09-24_1427/SNR%202024%20-%20Formation%20Continu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AGFFJDA2024-Proce&#769;dured'inscriptionExtranetColle&#768;geClub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fjudo.org/Portal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entre-val-de-loire-judo.ffjudo.com/stage-national-de-rentree-2024-1" TargetMode="External"/><Relationship Id="rId3" Type="http://schemas.openxmlformats.org/officeDocument/2006/relationships/hyperlink" Target="https://centre-val-de-loire-judo.ffjudo.com/organisme-de-formation-1" TargetMode="External"/><Relationship Id="rId7" Type="http://schemas.openxmlformats.org/officeDocument/2006/relationships/hyperlink" Target="https://centre-val-de-loire-judo.ffjudo.com/taiso-sante-2" TargetMode="External"/><Relationship Id="rId2" Type="http://schemas.openxmlformats.org/officeDocument/2006/relationships/hyperlink" Target="https://centre-val-de-loire-judo.ffjudo.com/formation-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ntre-val-de-loire-judo.ffjudo.com/formation-cqp-mama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centre-val-de-loire-judo.ffjudo.com/formation-animateur-federal" TargetMode="External"/><Relationship Id="rId10" Type="http://schemas.openxmlformats.org/officeDocument/2006/relationships/image" Target="../media/image1.jpg"/><Relationship Id="rId4" Type="http://schemas.openxmlformats.org/officeDocument/2006/relationships/hyperlink" Target="https://centre-val-de-loire-judo.ffjudo.com/formation-assistant-professeur" TargetMode="Externa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ODELE%20CD%2037/wetransfer_elements-assises_2024-09-24_1427/CQPMAM%202024_SNR202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SNR%202024%20PARA%20JUDO%20ligue%20CV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hyperlink" Target="../../Calendrier/Cdjda%2018%20-%20Affiche%20Calendrier%202024-202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../../Calendrier/Cdjda%2018%20-%20Affiche%20Calendrier%202024-202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odalit&#233;s%20UV4%20CDJDA18%202024%20202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../../Calendrier/Cdjda%2018%20-%20Affiche%20Calendrier%202024-202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../../Calendrier/Cdjda%2018%20-%20Affiche%20Calendrier%202024-202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../../Calendrier/Cdjda%2018%20-%20Affiche%20Calendrier%202024-202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../../Calendrier/Cdjda%2018%20-%20Affiche%20Calendrier%202024-202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ODELE%20CD%2037/wetransfer_elements-assises_2024-09-24_1427/M%20CLIP%20PROMO%20CLUB%20CAMPAGNE%20DE%20RENTREE%20v3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ODELE%20CD%2037/wetransfer_elements-assises_2024-09-24_1427/240828%20R&#233;solutions%20sportives%20valid&#233;es%20en%20AG%202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ODELE%20CD%2037/wetransfer_elements-assises_2024-09-24_1427/ARBITRAGE%20-%20SNR%20202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Pr&#233;cisions%20Certificat%20M&#233;dical%20Septembre%202022%20(4)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hangements_r&#233;glementation_2024-2025.pptx" TargetMode="External"/><Relationship Id="rId2" Type="http://schemas.openxmlformats.org/officeDocument/2006/relationships/hyperlink" Target="passage%20de%20grades%20para%20toff%2024-2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ODELE%20CD%2037/wetransfer_elements-assises_2024-09-24_1427/SNR%20France%20Equipes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DCDC-8A7C-C56A-B8AF-DF78850D5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728" y="428433"/>
            <a:ext cx="9415272" cy="2794522"/>
          </a:xfr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fr-FR" sz="7300" dirty="0">
                <a:solidFill>
                  <a:schemeClr val="bg1"/>
                </a:solidFill>
                <a:latin typeface="+mn-lt"/>
              </a:rPr>
              <a:t>ASSISES CD JUDO ET DA 18</a:t>
            </a: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9969BF-6BCC-7372-9F87-7A2C6AE4E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41635"/>
            <a:ext cx="9144000" cy="1655762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29 SEPTEMBRE 2024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F54CA7-D63C-6BD0-42E5-B8006F608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270" y="3635045"/>
            <a:ext cx="2723216" cy="272130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F7430FF-5F48-879C-3657-5BB75FD83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24" y="4105973"/>
            <a:ext cx="2848928" cy="27520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55B79C7-7867-05E8-974D-EC94BF541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5" y="3635045"/>
            <a:ext cx="2521212" cy="2752027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FC151D-6897-A228-B369-CE523CBB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8EA9CF-7E6B-7E41-6303-F49ABC0E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06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14992-4E6B-3B96-BD9B-7D8996AD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312419"/>
            <a:ext cx="10515600" cy="1325563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4900" b="1" dirty="0">
                <a:solidFill>
                  <a:schemeClr val="bg1"/>
                </a:solidFill>
              </a:rPr>
              <a:t>Formation continue</a:t>
            </a:r>
            <a:br>
              <a:rPr lang="en-US" dirty="0">
                <a:solidFill>
                  <a:schemeClr val="tx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B99BF-16A7-1B8D-873C-7BA62F79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825623"/>
            <a:ext cx="10515600" cy="48586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1200" dirty="0">
                <a:solidFill>
                  <a:schemeClr val="accent1"/>
                </a:solidFill>
                <a:hlinkClick r:id="rId2" action="ppaction://hlinkfile"/>
              </a:rPr>
              <a:t>MODELE CD 37\wetransfer_elements-assises_2024-09-24_1427\SNR 2024 - Formation Continue.pdf</a:t>
            </a:r>
            <a:endParaRPr lang="fr-FR" sz="12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fr-FR" sz="12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457200" lvl="1" indent="0">
              <a:buNone/>
            </a:pPr>
            <a:r>
              <a:rPr lang="fr-FR" sz="3600" b="1" dirty="0">
                <a:latin typeface="+mj-lt"/>
              </a:rPr>
              <a:t>Calendrier des stages nationaux </a:t>
            </a:r>
          </a:p>
          <a:p>
            <a:pPr marL="457200" lvl="1" indent="0">
              <a:buNone/>
            </a:pPr>
            <a:endParaRPr lang="fr-FR" sz="3600" dirty="0">
              <a:solidFill>
                <a:schemeClr val="accent1"/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fr-FR" sz="3600" b="1" i="0" u="none" strike="noStrike" baseline="0" dirty="0">
                <a:latin typeface="+mj-lt"/>
              </a:rPr>
              <a:t>Lutte contre les dérives </a:t>
            </a:r>
            <a:r>
              <a:rPr lang="fr-FR" sz="3600" b="1" dirty="0">
                <a:latin typeface="+mj-lt"/>
              </a:rPr>
              <a:t>(</a:t>
            </a:r>
            <a:r>
              <a:rPr lang="fr-FR" sz="3600" b="1" i="0" u="none" strike="noStrike" baseline="0" dirty="0">
                <a:latin typeface="+mj-lt"/>
              </a:rPr>
              <a:t>Formation à distance)</a:t>
            </a:r>
          </a:p>
          <a:p>
            <a:pPr marL="457200" lvl="1" indent="0">
              <a:buNone/>
            </a:pPr>
            <a:r>
              <a:rPr lang="fr-FR" sz="3600" b="1" dirty="0">
                <a:latin typeface="+mj-lt"/>
              </a:rPr>
              <a:t>	</a:t>
            </a:r>
            <a:r>
              <a:rPr lang="fr-FR" sz="3600" b="1" i="0" u="none" strike="noStrike" baseline="0" dirty="0">
                <a:latin typeface="+mj-lt"/>
              </a:rPr>
              <a:t> </a:t>
            </a:r>
          </a:p>
          <a:p>
            <a:pPr marL="457200" lvl="1" indent="0">
              <a:buNone/>
            </a:pPr>
            <a:r>
              <a:rPr lang="fr-FR" sz="3600" b="1" i="0" u="none" strike="noStrike" baseline="0" dirty="0">
                <a:latin typeface="+mj-lt"/>
              </a:rPr>
              <a:t>Taïso bien-être  </a:t>
            </a:r>
            <a:r>
              <a:rPr lang="fr-FR" sz="3600" b="1" dirty="0">
                <a:latin typeface="+mj-lt"/>
              </a:rPr>
              <a:t>(</a:t>
            </a:r>
            <a:r>
              <a:rPr lang="fr-FR" sz="3600" b="1" i="0" u="none" strike="noStrike" baseline="0" dirty="0">
                <a:latin typeface="+mj-lt"/>
              </a:rPr>
              <a:t>Formation à distance)</a:t>
            </a:r>
          </a:p>
          <a:p>
            <a:pPr marL="457200" lvl="1" indent="0">
              <a:buNone/>
            </a:pPr>
            <a:endParaRPr lang="fr-FR" sz="3600" b="1" i="0" u="none" strike="noStrike" baseline="0" dirty="0">
              <a:latin typeface="+mj-lt"/>
            </a:endParaRPr>
          </a:p>
          <a:p>
            <a:pPr marL="457200" lvl="1" indent="0">
              <a:buNone/>
            </a:pPr>
            <a:endParaRPr lang="fr-FR" sz="1200" dirty="0">
              <a:solidFill>
                <a:schemeClr val="accen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EB907F-7BE3-9E83-EDDF-9633301A4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8"/>
          <a:stretch/>
        </p:blipFill>
        <p:spPr>
          <a:xfrm>
            <a:off x="8135118" y="5649433"/>
            <a:ext cx="481732" cy="1022194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F947F5-BA04-EE0D-D97F-E5913B14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673A0D-10ED-48CA-9319-B60B250B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10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1C5C4D-E64D-C269-1EE2-8A14B5B41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138" y="5657661"/>
            <a:ext cx="888543" cy="88792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D2FA3CC-5CE2-056D-3EB4-537583329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6"/>
          <a:stretch/>
        </p:blipFill>
        <p:spPr>
          <a:xfrm>
            <a:off x="8773842" y="5786053"/>
            <a:ext cx="1163304" cy="7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44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14992-4E6B-3B96-BD9B-7D8996AD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b="1" dirty="0">
                <a:solidFill>
                  <a:schemeClr val="bg1"/>
                </a:solidFill>
              </a:rPr>
              <a:t>ASSEMBLEE GENERALE ELECTIVE</a:t>
            </a:r>
            <a:br>
              <a:rPr lang="en-US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B99BF-16A7-1B8D-873C-7BA62F79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fr-FR" dirty="0"/>
              <a:t>Délai d’inscription des représentants des clubs: Dimanche 29/09/2024</a:t>
            </a:r>
          </a:p>
          <a:p>
            <a:pPr marL="457200" lvl="1" indent="0" algn="ctr">
              <a:buNone/>
            </a:pPr>
            <a:endParaRPr lang="fr-FR" dirty="0"/>
          </a:p>
          <a:p>
            <a:pPr marL="457200" lvl="1" indent="0">
              <a:buNone/>
            </a:pPr>
            <a:endParaRPr lang="fr-FR" sz="2000" dirty="0">
              <a:hlinkClick r:id="rId2" action="ppaction://hlinkfile"/>
            </a:endParaRPr>
          </a:p>
          <a:p>
            <a:pPr marL="457200" lvl="1" indent="0">
              <a:buNone/>
            </a:pPr>
            <a:endParaRPr lang="fr-FR" sz="2000" dirty="0">
              <a:hlinkClick r:id="rId2" action="ppaction://hlinkfile"/>
            </a:endParaRPr>
          </a:p>
          <a:p>
            <a:pPr marL="457200" lvl="1" indent="0">
              <a:buNone/>
            </a:pPr>
            <a:endParaRPr lang="fr-FR" sz="2000" dirty="0">
              <a:hlinkClick r:id="rId2" action="ppaction://hlinkfile"/>
            </a:endParaRPr>
          </a:p>
          <a:p>
            <a:pPr marL="457200" lvl="1" indent="0">
              <a:buNone/>
            </a:pPr>
            <a:endParaRPr lang="fr-FR" sz="2000" dirty="0">
              <a:hlinkClick r:id="rId2" action="ppaction://hlinkfile"/>
            </a:endParaRPr>
          </a:p>
          <a:p>
            <a:pPr marL="457200" lvl="1" indent="0">
              <a:buNone/>
            </a:pPr>
            <a:endParaRPr lang="fr-FR" sz="2000" dirty="0">
              <a:hlinkClick r:id="rId2" action="ppaction://hlinkfile"/>
            </a:endParaRPr>
          </a:p>
          <a:p>
            <a:pPr marL="457200" lvl="1" indent="0">
              <a:buNone/>
            </a:pPr>
            <a:endParaRPr lang="fr-FR" sz="2000" dirty="0">
              <a:hlinkClick r:id="rId2" action="ppaction://hlinkfile"/>
            </a:endParaRPr>
          </a:p>
          <a:p>
            <a:pPr marL="457200" lvl="1" indent="0">
              <a:buNone/>
            </a:pPr>
            <a:r>
              <a:rPr lang="fr-FR" sz="2000" dirty="0">
                <a:hlinkClick r:id="rId2" action="ppaction://hlinkfile"/>
              </a:rPr>
              <a:t>AGFFJDA2024-Procédured'inscriptionExtranetCollègeClubs.pdf</a:t>
            </a:r>
            <a:endParaRPr lang="fr-FR" sz="20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F947F5-BA04-EE0D-D97F-E5913B14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673A0D-10ED-48CA-9319-B60B250B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DF82479-D6BA-4524-9E2E-AEDA51B8A35B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EB907F-7BE3-9E83-EDDF-9633301A4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8"/>
          <a:stretch/>
        </p:blipFill>
        <p:spPr>
          <a:xfrm>
            <a:off x="8135118" y="5649433"/>
            <a:ext cx="481732" cy="10221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D1C5C4D-E64D-C269-1EE2-8A14B5B41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138" y="5657661"/>
            <a:ext cx="888543" cy="88792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D2FA3CC-5CE2-056D-3EB4-537583329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6"/>
          <a:stretch/>
        </p:blipFill>
        <p:spPr>
          <a:xfrm>
            <a:off x="8773842" y="5786053"/>
            <a:ext cx="1163304" cy="76531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D6CEB5D-5C22-C6E8-8DF2-5004087D51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68767"/>
          <a:stretch/>
        </p:blipFill>
        <p:spPr>
          <a:xfrm>
            <a:off x="4038600" y="2488621"/>
            <a:ext cx="4803637" cy="17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6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14992-4E6B-3B96-BD9B-7D8996AD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b="1" dirty="0">
                <a:solidFill>
                  <a:schemeClr val="bg1"/>
                </a:solidFill>
              </a:rPr>
              <a:t>Nouvel extranet </a:t>
            </a:r>
            <a:br>
              <a:rPr lang="en-US" dirty="0"/>
            </a:br>
            <a:endParaRPr lang="fr-FR" dirty="0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EC51A6C3-ECF5-82CD-3B76-89616159F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607" y="2183547"/>
            <a:ext cx="6913559" cy="3416038"/>
          </a:xfr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F947F5-BA04-EE0D-D97F-E5913B14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673A0D-10ED-48CA-9319-B60B250B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DF82479-D6BA-4524-9E2E-AEDA51B8A35B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EB907F-7BE3-9E83-EDDF-9633301A4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8"/>
          <a:stretch/>
        </p:blipFill>
        <p:spPr>
          <a:xfrm>
            <a:off x="8135118" y="5649433"/>
            <a:ext cx="481732" cy="10221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D1C5C4D-E64D-C269-1EE2-8A14B5B41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138" y="5657661"/>
            <a:ext cx="888543" cy="88792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D2FA3CC-5CE2-056D-3EB4-537583329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6"/>
          <a:stretch/>
        </p:blipFill>
        <p:spPr>
          <a:xfrm>
            <a:off x="8773842" y="5786053"/>
            <a:ext cx="1163304" cy="76531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86268C3-0590-442B-A989-790A3C22BD2D}"/>
              </a:ext>
            </a:extLst>
          </p:cNvPr>
          <p:cNvSpPr txBox="1"/>
          <p:nvPr/>
        </p:nvSpPr>
        <p:spPr>
          <a:xfrm>
            <a:off x="1216152" y="1764792"/>
            <a:ext cx="430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6"/>
              </a:rPr>
              <a:t>http://www.ffjudo.org/Portal/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7366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88697A-16A3-8B3A-AF59-76E18866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16709"/>
            <a:ext cx="9195896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02. INFORMATIONS REGIONALES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9F51D58-1CC6-9FCF-73A3-3633D86A6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00" y="3915729"/>
            <a:ext cx="2848928" cy="2752027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827DFD-1091-2033-24A0-F16CC261B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58F6BC-64C1-498D-9A1B-5244A1FB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5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14992-4E6B-3B96-BD9B-7D8996AD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312419"/>
            <a:ext cx="10515600" cy="1325563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FORMATIONS</a:t>
            </a:r>
            <a:br>
              <a:rPr lang="en-US" dirty="0">
                <a:solidFill>
                  <a:schemeClr val="tx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B99BF-16A7-1B8D-873C-7BA62F79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825623"/>
            <a:ext cx="10515600" cy="48586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</a:endParaRPr>
          </a:p>
          <a:p>
            <a:pPr marL="457200" lvl="1" indent="0" algn="ctr">
              <a:buNone/>
            </a:pPr>
            <a:r>
              <a:rPr lang="fr-FR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https://centre-val-de-loire-judo.ffjudo.com/formation-14</a:t>
            </a:r>
            <a:endParaRPr lang="fr-FR" sz="18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1" indent="0" algn="ctr">
              <a:buNone/>
            </a:pPr>
            <a:endParaRPr lang="fr-FR" sz="18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400" i="0" u="none" strike="noStrike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Organisme de formation </a:t>
            </a:r>
            <a:endParaRPr lang="fr-FR" sz="2400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400" i="0" u="none" strike="noStrike" dirty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CAP : Certification d'Assistant Professeur</a:t>
            </a:r>
            <a:endParaRPr lang="fr-FR" sz="2400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400" i="0" u="none" strike="noStrike" dirty="0"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CAF : Certification d'Animateur Fédéral</a:t>
            </a:r>
            <a:endParaRPr lang="fr-FR" sz="2400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400" i="0" dirty="0">
                <a:effectLst/>
                <a:latin typeface="Arial" panose="020B0604020202020204" pitchFamily="34" charset="0"/>
              </a:rPr>
              <a:t> </a:t>
            </a:r>
            <a:r>
              <a:rPr lang="fr-FR" sz="2400" i="0" u="none" strike="noStrike" dirty="0">
                <a:effectLst/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CQP MAM</a:t>
            </a:r>
            <a:endParaRPr lang="fr-FR" sz="2400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400" i="0" dirty="0">
                <a:effectLst/>
                <a:latin typeface="Arial" panose="020B0604020202020204" pitchFamily="34" charset="0"/>
              </a:rPr>
              <a:t> </a:t>
            </a:r>
            <a:r>
              <a:rPr lang="fr-FR" sz="2400" i="0" u="none" strike="noStrike" dirty="0"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Formation professionnelle : Expertise Santé, maintien de l'autonomie</a:t>
            </a:r>
            <a:endParaRPr lang="fr-FR" sz="2400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400" i="0" u="none" strike="noStrike" dirty="0">
                <a:effectLst/>
                <a:latin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Stage National de Rentrée</a:t>
            </a:r>
            <a:endParaRPr lang="fr-FR" sz="2400" i="0" dirty="0">
              <a:effectLst/>
              <a:latin typeface="Arial" panose="020B0604020202020204" pitchFamily="34" charset="0"/>
            </a:endParaRPr>
          </a:p>
          <a:p>
            <a:pPr marL="457200" lvl="1" indent="0" algn="ctr">
              <a:buNone/>
            </a:pPr>
            <a:endParaRPr lang="fr-FR" sz="3200" dirty="0"/>
          </a:p>
          <a:p>
            <a:pPr marL="457200" lvl="1" indent="0">
              <a:buNone/>
            </a:pPr>
            <a:endParaRPr lang="fr-FR" sz="12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chemeClr val="accen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EB907F-7BE3-9E83-EDDF-9633301A4A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8"/>
          <a:stretch/>
        </p:blipFill>
        <p:spPr>
          <a:xfrm>
            <a:off x="7996122" y="5544742"/>
            <a:ext cx="513176" cy="10889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6541AA8-8051-D1C6-9A72-1E75DDF56A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858" y="5821856"/>
            <a:ext cx="812373" cy="81180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C21E8D-3437-9FDB-8DAB-4DE3617F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5A6235-BC9C-29A4-FB45-E2BE4F47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14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B3C1D5-0AB3-D9F2-EF2F-1D9FD0D2E9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6"/>
          <a:stretch/>
        </p:blipFill>
        <p:spPr>
          <a:xfrm>
            <a:off x="8646272" y="5877353"/>
            <a:ext cx="1163304" cy="7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1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14992-4E6B-3B96-BD9B-7D8996AD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312419"/>
            <a:ext cx="10515600" cy="1325563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b="1" dirty="0">
                <a:solidFill>
                  <a:schemeClr val="bg1"/>
                </a:solidFill>
              </a:rPr>
              <a:t>CQP « MONITEUR D’ARTS MARTIAUX » (MAM)</a:t>
            </a:r>
            <a:br>
              <a:rPr lang="en-US" dirty="0">
                <a:solidFill>
                  <a:schemeClr val="tx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B99BF-16A7-1B8D-873C-7BA62F79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825623"/>
            <a:ext cx="10515600" cy="48586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1200" b="1" i="0" u="none" strike="noStrike" baseline="0" dirty="0">
                <a:latin typeface="+mj-lt"/>
                <a:hlinkClick r:id="rId2" action="ppaction://hlinkfile"/>
              </a:rPr>
              <a:t>MODELE CD 37\wetransfer_elements-assises_2024-09-24_1427\CQPMAM 2024_SNR2024.pdf</a:t>
            </a:r>
            <a:endParaRPr lang="fr-FR" sz="1200" b="1" i="0" u="none" strike="noStrike" baseline="0" dirty="0">
              <a:latin typeface="+mj-lt"/>
            </a:endParaRPr>
          </a:p>
          <a:p>
            <a:pPr marL="457200" lvl="1" indent="0">
              <a:buNone/>
            </a:pPr>
            <a:endParaRPr lang="fr-FR" sz="1200" b="1" dirty="0">
              <a:latin typeface="+mj-lt"/>
            </a:endParaRPr>
          </a:p>
          <a:p>
            <a:pPr lvl="1">
              <a:buFontTx/>
              <a:buChar char="-"/>
            </a:pPr>
            <a:r>
              <a:rPr lang="fr-FR" sz="2000" b="1" i="0" u="none" strike="noStrike" baseline="0" dirty="0">
                <a:latin typeface="+mj-lt"/>
              </a:rPr>
              <a:t>Entrer en formation</a:t>
            </a:r>
          </a:p>
          <a:p>
            <a:pPr marL="457200" lvl="1" indent="0">
              <a:buNone/>
            </a:pPr>
            <a:endParaRPr lang="fr-FR" sz="2000" b="1" i="0" u="none" strike="noStrike" baseline="0" dirty="0">
              <a:latin typeface="+mj-lt"/>
            </a:endParaRPr>
          </a:p>
          <a:p>
            <a:pPr lvl="1">
              <a:buFontTx/>
              <a:buChar char="-"/>
            </a:pPr>
            <a:r>
              <a:rPr lang="fr-FR" sz="2000" b="1" dirty="0">
                <a:latin typeface="+mj-lt"/>
              </a:rPr>
              <a:t>3 Blocs de compétences</a:t>
            </a:r>
          </a:p>
          <a:p>
            <a:pPr marL="457200" lvl="1" indent="0">
              <a:buNone/>
            </a:pPr>
            <a:endParaRPr lang="fr-FR" sz="2000" b="1" dirty="0">
              <a:latin typeface="+mj-lt"/>
            </a:endParaRPr>
          </a:p>
          <a:p>
            <a:pPr lvl="1">
              <a:buFontTx/>
              <a:buChar char="-"/>
            </a:pPr>
            <a:r>
              <a:rPr lang="fr-FR" sz="2000" b="1" dirty="0">
                <a:latin typeface="+mj-lt"/>
              </a:rPr>
              <a:t>Durée de formation</a:t>
            </a:r>
          </a:p>
          <a:p>
            <a:pPr lvl="1">
              <a:buFontTx/>
              <a:buChar char="-"/>
            </a:pPr>
            <a:endParaRPr lang="fr-FR" sz="1200" b="1" i="0" u="none" strike="noStrike" baseline="0" dirty="0">
              <a:latin typeface="+mj-lt"/>
            </a:endParaRPr>
          </a:p>
          <a:p>
            <a:pPr marL="457200" lvl="1" indent="0">
              <a:buNone/>
            </a:pPr>
            <a:endParaRPr lang="fr-FR" sz="12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chemeClr val="accen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EB907F-7BE3-9E83-EDDF-9633301A4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8"/>
          <a:stretch/>
        </p:blipFill>
        <p:spPr>
          <a:xfrm>
            <a:off x="7966103" y="5646539"/>
            <a:ext cx="489050" cy="10377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F9A2B2D-1BD3-C5D2-51A2-754C952A8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587" y="5646539"/>
            <a:ext cx="976090" cy="97540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D2A275-B2F6-9A25-5B9D-B5C4AAD6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A8E4D8-D3A1-85EF-EA39-54BFCC55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15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9AE6F80-104D-6FA7-FA69-E3F150790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6"/>
          <a:stretch/>
        </p:blipFill>
        <p:spPr>
          <a:xfrm>
            <a:off x="8573835" y="5867048"/>
            <a:ext cx="1163304" cy="7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29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14992-4E6B-3B96-BD9B-7D8996AD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312419"/>
            <a:ext cx="10515600" cy="13255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PARA JUDO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B99BF-16A7-1B8D-873C-7BA62F79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86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1200" dirty="0">
                <a:solidFill>
                  <a:schemeClr val="accent1"/>
                </a:solidFill>
                <a:hlinkClick r:id="rId2" action="ppaction://hlinkfile"/>
              </a:rPr>
              <a:t>SNR 2024 PARA JUDO ligue CVL.pdf</a:t>
            </a:r>
            <a:endParaRPr lang="fr-FR" sz="12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fr-FR" sz="1200" dirty="0">
                <a:solidFill>
                  <a:schemeClr val="accent1"/>
                </a:solidFill>
              </a:rPr>
              <a:t>La sémantique</a:t>
            </a:r>
          </a:p>
          <a:p>
            <a:pPr marL="457200" lvl="1" indent="0">
              <a:buNone/>
            </a:pPr>
            <a:endParaRPr lang="fr-FR" sz="12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chemeClr val="accen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EB907F-7BE3-9E83-EDDF-9633301A4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8"/>
          <a:stretch/>
        </p:blipFill>
        <p:spPr>
          <a:xfrm>
            <a:off x="8382000" y="5856295"/>
            <a:ext cx="457200" cy="9701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60FB45B-3F32-0284-69DB-CAFCF56A7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698" y="2481643"/>
            <a:ext cx="4817302" cy="32186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120FB6-2A33-33F3-E855-7A5B8E686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134" y="2527877"/>
            <a:ext cx="3786757" cy="33284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0CBEDAD-5BD7-7B33-FD33-CC9399782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1" y="5856295"/>
            <a:ext cx="942268" cy="94160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33838B-BA8D-054B-02CD-A638A126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340FE3A-D83D-758D-F5C1-8AB60733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16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693B4D7-F630-D293-8B5E-F43745F4F0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6"/>
          <a:stretch/>
        </p:blipFill>
        <p:spPr>
          <a:xfrm>
            <a:off x="8933196" y="5950280"/>
            <a:ext cx="1163304" cy="7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8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88697A-16A3-8B3A-AF59-76E18866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16709"/>
            <a:ext cx="9195896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03. INFORMATIONS DEPARTEMENTALES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D16E5EC-3633-91DB-DF41-AEB02784E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87" y="3429000"/>
            <a:ext cx="2941721" cy="293965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EC2B71-16E4-0890-67A1-901C1A43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618257-9BF8-40D4-6D32-48C0624C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4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14992-4E6B-3B96-BD9B-7D8996AD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312419"/>
            <a:ext cx="10515600" cy="1325563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LES AIDES A LA PRATIQUE SPORTIVE</a:t>
            </a:r>
            <a:br>
              <a:rPr lang="en-US" dirty="0">
                <a:solidFill>
                  <a:schemeClr val="tx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B99BF-16A7-1B8D-873C-7BA62F79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825623"/>
            <a:ext cx="10515600" cy="4858639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fr-FR" sz="1200" b="1" i="0" u="none" strike="noStrike" baseline="0" dirty="0">
              <a:latin typeface="+mj-lt"/>
            </a:endParaRPr>
          </a:p>
          <a:p>
            <a:pPr marL="457200" lvl="1" indent="0">
              <a:buNone/>
            </a:pPr>
            <a:r>
              <a:rPr lang="fr-FR" sz="3200" dirty="0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ETAT                         REGION                         DEPARTEMENT</a:t>
            </a:r>
            <a:r>
              <a:rPr lang="fr-FR" sz="1200" dirty="0">
                <a:solidFill>
                  <a:srgbClr val="954F72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                                              </a:t>
            </a: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chemeClr val="accen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EB907F-7BE3-9E83-EDDF-9633301A4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8"/>
          <a:stretch/>
        </p:blipFill>
        <p:spPr>
          <a:xfrm>
            <a:off x="7679645" y="5934456"/>
            <a:ext cx="375419" cy="7966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6541AA8-8051-D1C6-9A72-1E75DDF56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405" y="5870893"/>
            <a:ext cx="888226" cy="88760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F520520-C064-0476-741E-0040E0C81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012" y="2732772"/>
            <a:ext cx="4193758" cy="15851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3D8C7DE-012A-11F1-DCE0-8122E89B7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199" y="3905838"/>
            <a:ext cx="2787231" cy="27784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B29F1A1-3272-B7F0-5093-63079B71DEF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9463"/>
          <a:stretch/>
        </p:blipFill>
        <p:spPr>
          <a:xfrm>
            <a:off x="408711" y="2705340"/>
            <a:ext cx="3093442" cy="2132482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19EB0C-DBF2-57B0-3F18-3E3BFBFCD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1D468F0-4910-C51F-7B89-172D607A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18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7C12A62-1A5C-2C9B-4430-764DC16991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6"/>
          <a:stretch/>
        </p:blipFill>
        <p:spPr>
          <a:xfrm>
            <a:off x="8305801" y="5993185"/>
            <a:ext cx="1163304" cy="7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0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14992-4E6B-3B96-BD9B-7D8996AD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312419"/>
            <a:ext cx="10515600" cy="1325563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sz="4900" b="1" dirty="0">
                <a:solidFill>
                  <a:schemeClr val="bg1"/>
                </a:solidFill>
              </a:rPr>
              <a:t>CALENDRIER DEPARTEMENTAL</a:t>
            </a:r>
            <a:br>
              <a:rPr lang="en-US" dirty="0">
                <a:solidFill>
                  <a:schemeClr val="tx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B99BF-16A7-1B8D-873C-7BA62F79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825623"/>
            <a:ext cx="10515600" cy="4858639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fr-FR" sz="1200" b="1" i="0" u="none" strike="noStrike" baseline="0" dirty="0">
              <a:latin typeface="+mj-lt"/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 algn="ctr">
              <a:buNone/>
            </a:pPr>
            <a:r>
              <a:rPr lang="fr-FR" sz="3200" dirty="0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..\..\Calendrier\</a:t>
            </a:r>
            <a:r>
              <a:rPr lang="fr-FR" sz="3200" dirty="0" err="1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Cdjda</a:t>
            </a:r>
            <a:r>
              <a:rPr lang="fr-FR" sz="3200" dirty="0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18 - Affiche Calendrier 2024-2025.pdf</a:t>
            </a:r>
            <a:endParaRPr lang="fr-FR" sz="3200" dirty="0"/>
          </a:p>
          <a:p>
            <a:pPr marL="457200" lvl="1" indent="0">
              <a:buNone/>
            </a:pPr>
            <a:endParaRPr lang="fr-FR" sz="12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chemeClr val="accen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EB907F-7BE3-9E83-EDDF-9633301A4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8"/>
          <a:stretch/>
        </p:blipFill>
        <p:spPr>
          <a:xfrm>
            <a:off x="7869492" y="5596765"/>
            <a:ext cx="512508" cy="108749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6541AA8-8051-D1C6-9A72-1E75DDF56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52" y="5596764"/>
            <a:ext cx="949483" cy="94881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9DB0AB-64AB-19A0-9994-29E0C47A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BDFA2F-1090-FF9F-4457-64915F19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19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35CC702-F977-3020-445F-1DBD6B14BE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6"/>
          <a:stretch/>
        </p:blipFill>
        <p:spPr>
          <a:xfrm>
            <a:off x="8548374" y="5786053"/>
            <a:ext cx="1163304" cy="7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9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DA736-5EF5-862E-4F8B-80FE94C2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31109"/>
            <a:ext cx="4451182" cy="88504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</a:rPr>
              <a:t>SOMMAIRE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FBFB3C-3932-9A4C-45BD-D16D090A3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5528" y="1704169"/>
            <a:ext cx="9055607" cy="3811588"/>
          </a:xfrm>
        </p:spPr>
        <p:txBody>
          <a:bodyPr>
            <a:normAutofit fontScale="85000" lnSpcReduction="20000"/>
          </a:bodyPr>
          <a:lstStyle/>
          <a:p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 01. INFORMATIONS FEDERALES</a:t>
            </a:r>
          </a:p>
          <a:p>
            <a:endParaRPr lang="fr-FR" sz="4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 02.  INFORMATIONS REGIONALES</a:t>
            </a:r>
          </a:p>
          <a:p>
            <a:endParaRPr lang="fr-FR" sz="4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 03. INFORMATIONS DEPARTEMANTALES</a:t>
            </a:r>
          </a:p>
          <a:p>
            <a:endParaRPr lang="fr-FR" sz="4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 03.  REMISE DES DISTINCTIONS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8D51B1-EBFE-85CA-FB04-F3425B2E7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64" y="4626864"/>
            <a:ext cx="1527877" cy="152680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D62492-A678-45AB-53E9-E2910D9E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68A718-D2F4-5EA0-24FD-D31520AB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2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6DA3E3-4214-991F-649A-E7D2410E2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05"/>
          <a:stretch/>
        </p:blipFill>
        <p:spPr>
          <a:xfrm>
            <a:off x="10120672" y="2835666"/>
            <a:ext cx="1928352" cy="137090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32F0068-2C24-9074-CBBB-A70E24852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38"/>
          <a:stretch/>
        </p:blipFill>
        <p:spPr>
          <a:xfrm>
            <a:off x="10645208" y="493141"/>
            <a:ext cx="879280" cy="180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00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14992-4E6B-3B96-BD9B-7D8996AD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312419"/>
            <a:ext cx="10515600" cy="1325563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 err="1">
                <a:solidFill>
                  <a:schemeClr val="bg1"/>
                </a:solidFill>
              </a:rPr>
              <a:t>Modalités</a:t>
            </a:r>
            <a:r>
              <a:rPr lang="en-US" b="1" dirty="0">
                <a:solidFill>
                  <a:schemeClr val="bg1"/>
                </a:solidFill>
              </a:rPr>
              <a:t> UV4</a:t>
            </a:r>
            <a:br>
              <a:rPr lang="en-US" dirty="0">
                <a:solidFill>
                  <a:schemeClr val="tx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B99BF-16A7-1B8D-873C-7BA62F79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825623"/>
            <a:ext cx="10515600" cy="4858639"/>
          </a:xfrm>
        </p:spPr>
        <p:txBody>
          <a:bodyPr>
            <a:normAutofit/>
          </a:bodyPr>
          <a:lstStyle/>
          <a:p>
            <a:pPr lvl="1" algn="ctr">
              <a:buFontTx/>
              <a:buChar char="-"/>
            </a:pPr>
            <a:endParaRPr lang="fr-FR" sz="3200" b="1" i="0" u="none" strike="noStrike" baseline="0" dirty="0">
              <a:latin typeface="+mj-lt"/>
            </a:endParaRPr>
          </a:p>
          <a:p>
            <a:pPr lvl="1" algn="ctr">
              <a:buFontTx/>
              <a:buChar char="-"/>
            </a:pPr>
            <a:endParaRPr lang="fr-FR" sz="3200" b="1" dirty="0">
              <a:latin typeface="+mj-lt"/>
            </a:endParaRPr>
          </a:p>
          <a:p>
            <a:pPr lvl="1" algn="ctr">
              <a:buFontTx/>
              <a:buChar char="-"/>
            </a:pPr>
            <a:endParaRPr lang="fr-FR" sz="3200" b="1" i="0" u="none" strike="noStrike" baseline="0" dirty="0">
              <a:latin typeface="+mj-lt"/>
            </a:endParaRPr>
          </a:p>
          <a:p>
            <a:pPr marL="457200" lvl="1" indent="0" algn="ctr">
              <a:buNone/>
            </a:pPr>
            <a:r>
              <a:rPr lang="fr-FR" sz="3200" dirty="0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Modalités UV4 CDJDA18 2024 2025.pdf</a:t>
            </a:r>
            <a:endParaRPr lang="fr-FR" sz="3200" dirty="0"/>
          </a:p>
          <a:p>
            <a:pPr marL="457200" lvl="1" indent="0">
              <a:buNone/>
            </a:pPr>
            <a:endParaRPr lang="fr-FR" sz="1200" dirty="0">
              <a:solidFill>
                <a:schemeClr val="accen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EB907F-7BE3-9E83-EDDF-9633301A4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8"/>
          <a:stretch/>
        </p:blipFill>
        <p:spPr>
          <a:xfrm>
            <a:off x="7869492" y="5596765"/>
            <a:ext cx="512508" cy="108749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6541AA8-8051-D1C6-9A72-1E75DDF56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52" y="5596764"/>
            <a:ext cx="949483" cy="94881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9DB0AB-64AB-19A0-9994-29E0C47A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BDFA2F-1090-FF9F-4457-64915F19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20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35CC702-F977-3020-445F-1DBD6B14BE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6"/>
          <a:stretch/>
        </p:blipFill>
        <p:spPr>
          <a:xfrm>
            <a:off x="8548374" y="5786053"/>
            <a:ext cx="1163304" cy="7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1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14992-4E6B-3B96-BD9B-7D8996AD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312419"/>
            <a:ext cx="10515600" cy="1325563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LES STRUCTURES</a:t>
            </a:r>
            <a:br>
              <a:rPr lang="en-US" dirty="0">
                <a:solidFill>
                  <a:schemeClr val="tx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B99BF-16A7-1B8D-873C-7BA62F79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825623"/>
            <a:ext cx="10515600" cy="4858639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fr-FR" sz="1200" b="1" i="0" u="none" strike="noStrike" baseline="0" dirty="0">
              <a:latin typeface="+mj-lt"/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buFontTx/>
              <a:buChar char="-"/>
            </a:pPr>
            <a:r>
              <a:rPr lang="fr-FR" sz="2800" dirty="0"/>
              <a:t>Classe départementale au CREPS: Mise en sommeil pour la saison 2024-2025</a:t>
            </a:r>
          </a:p>
          <a:p>
            <a:pPr lvl="1">
              <a:buFontTx/>
              <a:buChar char="-"/>
            </a:pPr>
            <a:endParaRPr lang="fr-FR" sz="2800" dirty="0"/>
          </a:p>
          <a:p>
            <a:pPr lvl="1">
              <a:buFontTx/>
              <a:buChar char="-"/>
            </a:pPr>
            <a:r>
              <a:rPr lang="fr-FR" sz="2800" dirty="0"/>
              <a:t>Classe « Horaires aménagées » à l’école St Marie: Absence d’enseignant pour démarrer l’année scolaire mais solution en cours de validation.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EB907F-7BE3-9E83-EDDF-9633301A4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8"/>
          <a:stretch/>
        </p:blipFill>
        <p:spPr>
          <a:xfrm>
            <a:off x="7966103" y="5598464"/>
            <a:ext cx="489050" cy="103772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D3BF81D-7C5C-701A-71EC-9A6F417A5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66" y="5721608"/>
            <a:ext cx="1000569" cy="99986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732CB8-E135-3C48-6334-8DEF2D13A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B69CB6-EC69-C05C-D0B3-F5E04853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21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81407AD-F530-B4B2-3E3E-E0425FFC6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6"/>
          <a:stretch/>
        </p:blipFill>
        <p:spPr>
          <a:xfrm>
            <a:off x="8626000" y="5780270"/>
            <a:ext cx="1163304" cy="7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4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14992-4E6B-3B96-BD9B-7D8996AD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303275"/>
            <a:ext cx="10515600" cy="1325563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RESEAUX SOCIAUX</a:t>
            </a:r>
            <a:br>
              <a:rPr lang="en-US" dirty="0">
                <a:solidFill>
                  <a:schemeClr val="tx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B99BF-16A7-1B8D-873C-7BA62F79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825623"/>
            <a:ext cx="10515600" cy="48586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EB907F-7BE3-9E83-EDDF-9633301A4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8"/>
          <a:stretch/>
        </p:blipFill>
        <p:spPr>
          <a:xfrm>
            <a:off x="7966102" y="5835814"/>
            <a:ext cx="446219" cy="9468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1CD324-4012-667D-11D8-0746EB8D3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07" y="2615908"/>
            <a:ext cx="1304209" cy="130329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9C455F1-83B6-C3D7-58D6-F05D28859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846" y="3758469"/>
            <a:ext cx="2867425" cy="135273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1047A73-698A-55D5-0C7A-4A1B307CFC90}"/>
              </a:ext>
            </a:extLst>
          </p:cNvPr>
          <p:cNvSpPr txBox="1"/>
          <p:nvPr/>
        </p:nvSpPr>
        <p:spPr>
          <a:xfrm>
            <a:off x="6192774" y="4115987"/>
            <a:ext cx="2987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https://cd18judo.ffjudo.com/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A7FAB8E-62AD-996E-08E3-7C1167F3D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6939" y="5283287"/>
            <a:ext cx="2686425" cy="552527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B30F08-E171-52C8-F85D-DA51A151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242CBFA-9D8E-7838-56AA-02D0E0D5B6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6"/>
          <a:stretch/>
        </p:blipFill>
        <p:spPr>
          <a:xfrm>
            <a:off x="8598924" y="6017343"/>
            <a:ext cx="1163304" cy="7653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C63CECF-9AD7-6B0F-A18D-A8E838407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228" y="5737422"/>
            <a:ext cx="947505" cy="94684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0561355-C3DF-9C46-E778-6F2C8839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715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88697A-16A3-8B3A-AF59-76E18866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16709"/>
            <a:ext cx="9195896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04. REMISE DES RECOMPENSES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D16E5EC-3633-91DB-DF41-AEB02784E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87" y="3429000"/>
            <a:ext cx="2941721" cy="293965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EC2B71-16E4-0890-67A1-901C1A43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618257-9BF8-40D4-6D32-48C0624C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6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14992-4E6B-3B96-BD9B-7D8996AD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312419"/>
            <a:ext cx="10515600" cy="1325563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LES CLUBS LABELLISES</a:t>
            </a:r>
            <a:br>
              <a:rPr lang="en-US" dirty="0">
                <a:solidFill>
                  <a:schemeClr val="tx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B99BF-16A7-1B8D-873C-7BA62F79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825623"/>
            <a:ext cx="10515600" cy="4858639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fr-FR" sz="1200" b="1" i="0" u="none" strike="noStrike" baseline="0" dirty="0">
              <a:latin typeface="+mj-lt"/>
            </a:endParaRPr>
          </a:p>
          <a:p>
            <a:pPr lvl="1">
              <a:buFontTx/>
              <a:buChar char="-"/>
            </a:pPr>
            <a:endParaRPr lang="fr-FR" sz="1200" b="1" i="0" u="none" strike="noStrike" baseline="0" dirty="0">
              <a:latin typeface="+mj-lt"/>
            </a:endParaRPr>
          </a:p>
          <a:p>
            <a:pPr lvl="1">
              <a:buFontTx/>
              <a:buChar char="-"/>
            </a:pPr>
            <a:endParaRPr lang="fr-FR" sz="1200" b="1" i="0" u="none" strike="noStrike" baseline="0" dirty="0">
              <a:latin typeface="+mj-lt"/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</a:endParaRPr>
          </a:p>
          <a:p>
            <a:pPr marL="457200" lvl="1" indent="0">
              <a:buNone/>
            </a:pPr>
            <a:r>
              <a:rPr lang="fr-FR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Argent Judo : JC Dun</a:t>
            </a:r>
          </a:p>
          <a:p>
            <a:pPr marL="457200" lvl="1" indent="0">
              <a:buNone/>
            </a:pPr>
            <a:endParaRPr lang="fr-FR" sz="1800" b="1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fr-FR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Argent Para Judo : JC Dun</a:t>
            </a:r>
          </a:p>
          <a:p>
            <a:pPr marL="457200" lvl="1" indent="0">
              <a:buNone/>
            </a:pPr>
            <a:endParaRPr lang="fr-FR" sz="1800" b="1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fr-FR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Bronze Judo : JC Mehun sur Yèvre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</a:endParaRPr>
          </a:p>
          <a:p>
            <a:pPr marL="457200" lvl="1" indent="0">
              <a:buNone/>
            </a:pPr>
            <a:endParaRPr lang="fr-FR" sz="2000" b="1" u="sng" dirty="0">
              <a:solidFill>
                <a:srgbClr val="FF0000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EB907F-7BE3-9E83-EDDF-9633301A4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8"/>
          <a:stretch/>
        </p:blipFill>
        <p:spPr>
          <a:xfrm>
            <a:off x="7735626" y="5899166"/>
            <a:ext cx="430916" cy="91436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AF9A49D-E63F-4CE6-46A0-57E30B50E5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55" t="2995" b="9810"/>
          <a:stretch/>
        </p:blipFill>
        <p:spPr>
          <a:xfrm>
            <a:off x="5162457" y="2096452"/>
            <a:ext cx="5478111" cy="366674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0D0FD83-A1C9-CC26-2443-B91D43A78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18" y="5899166"/>
            <a:ext cx="915010" cy="91436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C014EC-14FC-70A7-6449-78D9F9A9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1F8FDBB-FE5F-FBE3-ED51-F61615F1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24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C410766-75E3-B4F8-B602-0A715094B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6"/>
          <a:stretch/>
        </p:blipFill>
        <p:spPr>
          <a:xfrm>
            <a:off x="8440428" y="5996828"/>
            <a:ext cx="1163304" cy="7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49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14992-4E6B-3B96-BD9B-7D8996AD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312419"/>
            <a:ext cx="10515600" cy="1325563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REMISES DES RECOMPENSES</a:t>
            </a:r>
            <a:br>
              <a:rPr lang="en-US" dirty="0">
                <a:solidFill>
                  <a:schemeClr val="tx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B99BF-16A7-1B8D-873C-7BA62F79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825623"/>
            <a:ext cx="10515600" cy="4858639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fr-FR" sz="1200" b="1" i="0" u="none" strike="noStrike" baseline="0" dirty="0">
              <a:latin typeface="+mj-lt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fr-FR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Médailles d’Implication </a:t>
            </a: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(les diplômes ont été remis à l’AG mais pas les médailles qui n’étaient pas livrées par la Fédé.)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GLEY Mickaël – ST DOULCHARD JC</a:t>
            </a:r>
          </a:p>
          <a:p>
            <a:pPr marL="342900" lvl="0" indent="-342900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DUBOIS Roland-Jack – JC MEHUN</a:t>
            </a:r>
          </a:p>
          <a:p>
            <a:pPr marL="342900" lvl="0" indent="-342900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LUQUET Jérôme – JC CHATEAUNEF SUR CHER</a:t>
            </a:r>
          </a:p>
          <a:p>
            <a:pPr marL="342900" lvl="0" indent="-342900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MARITAUD Xavier – COM JCE SIME IND</a:t>
            </a:r>
          </a:p>
          <a:p>
            <a:pPr marL="342900" lvl="0" indent="-342900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JUGE Stéphanie – US FLORENTAISE</a:t>
            </a:r>
          </a:p>
          <a:p>
            <a:pPr marL="342900" lvl="0" indent="-342900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FONTENELLE Pascal – JC VIERZON</a:t>
            </a:r>
          </a:p>
          <a:p>
            <a:pPr marL="342900" lvl="0" indent="-342900">
              <a:lnSpc>
                <a:spcPct val="105000"/>
              </a:lnSpc>
              <a:buFont typeface="Calibri" panose="020F0502020204030204" pitchFamily="34" charset="0"/>
              <a:buChar char="-"/>
            </a:pP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Médaille AWAZU 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(Sa médaille était présente mais il était absent à l’AG)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LAMBERT Denis – BOURGES JUDO</a:t>
            </a:r>
          </a:p>
          <a:p>
            <a:pPr lvl="1">
              <a:buFontTx/>
              <a:buChar char="-"/>
            </a:pPr>
            <a:endParaRPr lang="fr-FR" sz="1200" b="1" i="0" u="none" strike="noStrike" baseline="0" dirty="0">
              <a:solidFill>
                <a:srgbClr val="FF0000"/>
              </a:solidFill>
              <a:latin typeface="+mj-lt"/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fr-FR" sz="1200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EB907F-7BE3-9E83-EDDF-9633301A4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8"/>
          <a:stretch/>
        </p:blipFill>
        <p:spPr>
          <a:xfrm>
            <a:off x="7855615" y="5887463"/>
            <a:ext cx="375509" cy="796799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5FC70C-0A1A-FCE9-B246-609DA01C1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145C3A-816C-30F2-D3DF-5A71948D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25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B26CF13-BDEB-CE4D-59CE-7A1710D13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64" y="5719058"/>
            <a:ext cx="965882" cy="96520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F8498D-ACDF-61F2-A339-B59772522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6"/>
          <a:stretch/>
        </p:blipFill>
        <p:spPr>
          <a:xfrm>
            <a:off x="8351442" y="5819004"/>
            <a:ext cx="1163304" cy="7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54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431B00B-0E95-C380-9A9B-C54ACA6A5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152" y="589362"/>
            <a:ext cx="3311830" cy="319918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5C325E0-31A6-9F9D-48CC-CE653B671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8"/>
          <a:stretch/>
        </p:blipFill>
        <p:spPr>
          <a:xfrm>
            <a:off x="1816608" y="365759"/>
            <a:ext cx="1658112" cy="351837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1905C95-CF5D-E0DA-7A84-E1214581E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32" y="4279392"/>
            <a:ext cx="1956648" cy="195527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026" name="Image 1">
            <a:extLst>
              <a:ext uri="{FF2B5EF4-FFF2-40B4-BE49-F238E27FC236}">
                <a16:creationId xmlns:a16="http://schemas.microsoft.com/office/drawing/2014/main" id="{C2B34369-8F7E-D8BC-0367-03A2A9EDF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9" t="30627"/>
          <a:stretch/>
        </p:blipFill>
        <p:spPr bwMode="auto">
          <a:xfrm>
            <a:off x="6906362" y="4279392"/>
            <a:ext cx="4971708" cy="213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D371B4-1EA5-F988-0F74-DA9474AC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6180AE-74C3-DCFB-CB1F-D8772FC7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82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88697A-16A3-8B3A-AF59-76E18866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616" y="1708149"/>
            <a:ext cx="7150768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01. INFORMATIONS FEDERALES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731C62-1A70-7F2E-CBAC-7C12D719B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9" y="3824288"/>
            <a:ext cx="2521212" cy="2752027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30D381-46AF-99A2-6474-7A49F231B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DFDC30-4B92-4590-B8DC-B79872F1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04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2D4FF5-7B59-5D86-06EE-3A6061943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Campagne de rentrée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E9113D-DD84-5715-ECD8-D9F7C90FA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905" y="1040773"/>
            <a:ext cx="10515600" cy="1325563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MODELE CD 37\wetransfer_elements-assises_2024-09-24_1427\M CLIP PROMO CLUB CAMPAGNE DE RENTREE v3.mp4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C63706-F2D6-78A4-19CC-C022B2216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463" y="1981324"/>
            <a:ext cx="8165431" cy="4648599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9329C2-F8B9-1E07-9985-F0A2CB67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1F4EB7-2567-5008-D0A6-70560C05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55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14992-4E6B-3B96-BD9B-7D8996AD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394715"/>
            <a:ext cx="10515600" cy="13255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Résolutions sportives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B99BF-16A7-1B8D-873C-7BA62F79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8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hlinkClick r:id="rId2" action="ppaction://hlinkfile"/>
              </a:rPr>
              <a:t>MODELE CD 37\wetransfer_elements-assises_2024-09-24_1427\240828 Résolutions sportives validées en AG 24.pdf</a:t>
            </a: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>
              <a:buFontTx/>
              <a:buChar char="-"/>
            </a:pPr>
            <a:r>
              <a:rPr lang="fr-FR" sz="2000" i="0" u="none" strike="noStrike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AIRES D’EVOLUTION COMPETITION</a:t>
            </a:r>
          </a:p>
          <a:p>
            <a:pPr>
              <a:buFontTx/>
              <a:buChar char="-"/>
            </a:pPr>
            <a:r>
              <a:rPr lang="fr-FR" sz="2000" i="0" u="none" strike="noStrike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PESEES ET CONTROLES</a:t>
            </a:r>
            <a:endParaRPr lang="fr-FR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Tx/>
              <a:buChar char="-"/>
            </a:pPr>
            <a:r>
              <a:rPr lang="fr-FR" sz="2000" i="0" u="none" strike="noStrike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REGLES D’ELOIGNEMENT LORS DU TIRAGE AU SORT</a:t>
            </a:r>
          </a:p>
          <a:p>
            <a:pPr>
              <a:buFontTx/>
              <a:buChar char="-"/>
            </a:pPr>
            <a:r>
              <a:rPr lang="fr-FR" sz="2000" i="0" u="none" strike="noStrike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REGLEMENTATION PARA JUDO</a:t>
            </a:r>
            <a:endParaRPr lang="fr-FR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Tx/>
              <a:buChar char="-"/>
            </a:pPr>
            <a:r>
              <a:rPr lang="fr-FR" sz="2000" i="0" u="none" strike="noStrike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DOUBLE APPARTENANCE </a:t>
            </a:r>
          </a:p>
          <a:p>
            <a:pPr>
              <a:buFontTx/>
              <a:buChar char="-"/>
            </a:pPr>
            <a:r>
              <a:rPr lang="fr-FR" sz="2000" i="0" u="none" strike="noStrike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EUROPA LEAGUE ET CHAMPIONS LEAGUE</a:t>
            </a:r>
            <a:endParaRPr lang="fr-FR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Tx/>
              <a:buChar char="-"/>
            </a:pPr>
            <a:r>
              <a:rPr lang="fr-FR" sz="2000" i="0" u="none" strike="noStrike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PARTICIPATION DES ETRANGERS AUX COMPETITIONS PAR EQUIPES</a:t>
            </a:r>
          </a:p>
          <a:p>
            <a:pPr>
              <a:buFontTx/>
              <a:buChar char="-"/>
            </a:pPr>
            <a:r>
              <a:rPr lang="fr-FR" sz="2000" i="0" u="none" strike="noStrike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TENUE DES COMBATTANTS</a:t>
            </a:r>
          </a:p>
          <a:p>
            <a:pPr marL="457200" lvl="1" indent="0">
              <a:buNone/>
            </a:pP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EB907F-7BE3-9E83-EDDF-9633301A4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8"/>
          <a:stretch/>
        </p:blipFill>
        <p:spPr>
          <a:xfrm>
            <a:off x="8244687" y="5799567"/>
            <a:ext cx="396342" cy="84100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83A75B4-772F-F95F-FF47-A46744574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806559"/>
            <a:ext cx="841595" cy="84100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345BBB-2D79-A42E-467E-F728B14E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C80527-DBF8-465C-5B6E-44C8D20C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5BDE12A-6D2A-92A7-8CE6-3A0DA8467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6"/>
          <a:stretch/>
        </p:blipFill>
        <p:spPr>
          <a:xfrm>
            <a:off x="8714748" y="5868348"/>
            <a:ext cx="1163304" cy="7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6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14992-4E6B-3B96-BD9B-7D8996AD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394715"/>
            <a:ext cx="10515600" cy="13255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Arbitrage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B99BF-16A7-1B8D-873C-7BA62F79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86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sz="1200" dirty="0">
                <a:solidFill>
                  <a:schemeClr val="accent1"/>
                </a:solidFill>
                <a:hlinkClick r:id="rId2" action="ppaction://hlinkfile"/>
              </a:rPr>
              <a:t>MODELE CD 37\wetransfer_elements-assises_2024-09-24_1427\ARBITRAGE - SNR 2024.pdf</a:t>
            </a:r>
            <a:endParaRPr lang="de-DE" sz="1200" dirty="0">
              <a:solidFill>
                <a:schemeClr val="accent1"/>
              </a:solidFill>
            </a:endParaRPr>
          </a:p>
          <a:p>
            <a:r>
              <a:rPr lang="fr-FR" sz="1800" b="1" i="0" u="none" strike="noStrike" baseline="0" dirty="0">
                <a:solidFill>
                  <a:srgbClr val="080094"/>
                </a:solidFill>
                <a:latin typeface="Montserrat" panose="00000500000000000000" pitchFamily="2" charset="0"/>
              </a:rPr>
              <a:t>Règlement national – résumé de ce qui a été modifié  SNR 2024</a:t>
            </a:r>
            <a:endParaRPr lang="fr-FR" sz="1800" b="0" i="0" u="none" strike="noStrike" baseline="0" dirty="0">
              <a:solidFill>
                <a:srgbClr val="080094"/>
              </a:solidFill>
              <a:latin typeface="Montserrat" panose="00000500000000000000" pitchFamily="2" charset="0"/>
            </a:endParaRPr>
          </a:p>
          <a:p>
            <a:r>
              <a:rPr lang="fr-FR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Les benjamin(e)s peuvent désormais venir saisir dans le dos (sauf en croisé ou avec une contrainte cervicale) ; </a:t>
            </a:r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Les </a:t>
            </a:r>
            <a:r>
              <a:rPr lang="fr-FR" sz="18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makikomi</a:t>
            </a:r>
            <a:r>
              <a:rPr lang="fr-FR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sont autorisés à partir de benjamin(e)s ; </a:t>
            </a:r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 compétition par équipe : en cas d’égalité de victoires et de points à l’issue de la rencontre, si aucun </a:t>
            </a:r>
            <a:r>
              <a:rPr lang="fr-FR" sz="18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hikiwake</a:t>
            </a:r>
            <a:r>
              <a:rPr lang="fr-FR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on refait un combat tiré au sort parmi toutes les catégories avec golden score direct. </a:t>
            </a:r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 nombre de shido n’est plus le critère d’attribution d’une victoire en cas d’égalité de score et/ou de </a:t>
            </a:r>
            <a:r>
              <a:rPr lang="fr-FR" sz="18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Kinza</a:t>
            </a:r>
            <a:r>
              <a:rPr lang="fr-FR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La décision revient aux arbitres qui attribueront la victoire au combattant qui aura le plus produit d’activité judo. </a:t>
            </a:r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de-DE" sz="12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chemeClr val="accen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EB907F-7BE3-9E83-EDDF-9633301A4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8"/>
          <a:stretch/>
        </p:blipFill>
        <p:spPr>
          <a:xfrm>
            <a:off x="8345578" y="5898758"/>
            <a:ext cx="387724" cy="8227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EA5CD4A-6141-C368-0537-C06DCE9B7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496" y="5839645"/>
            <a:ext cx="823294" cy="82271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562F13-0B7C-9B00-AD51-138DC2C9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0176AF-D6B7-4E7C-BBB7-8D2F9D8E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6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316D84-F758-114A-E968-7B96475970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6"/>
          <a:stretch/>
        </p:blipFill>
        <p:spPr>
          <a:xfrm>
            <a:off x="8880247" y="5927460"/>
            <a:ext cx="1163304" cy="7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72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14992-4E6B-3B96-BD9B-7D8996AD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394715"/>
            <a:ext cx="10515600" cy="13255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Rappel Certificat médical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B99BF-16A7-1B8D-873C-7BA62F79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86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1200" dirty="0">
                <a:solidFill>
                  <a:schemeClr val="accent1"/>
                </a:solidFill>
                <a:hlinkClick r:id="rId2" action="ppaction://hlinkfile"/>
              </a:rPr>
              <a:t>Précisions Certificat Médical Septembre 2022 (4).pdf</a:t>
            </a:r>
            <a:endParaRPr lang="fr-FR" sz="1200" dirty="0">
              <a:solidFill>
                <a:schemeClr val="accen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EB907F-7BE3-9E83-EDDF-9633301A4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8"/>
          <a:stretch/>
        </p:blipFill>
        <p:spPr>
          <a:xfrm>
            <a:off x="8358960" y="5950302"/>
            <a:ext cx="354664" cy="7525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E1F00A0-582E-6E80-9805-24B569852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921" y="2230718"/>
            <a:ext cx="6100957" cy="33535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0FEF9F2-FF1F-A8FC-8CC4-29D9B9039E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411" y="5785519"/>
            <a:ext cx="917993" cy="91735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CC4C39-7195-B36B-88DE-182AC63D5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81E5DC0-5C1C-3647-A011-81CE7C19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7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B8C7C17-DC9D-B00F-172A-4E80CAB37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6"/>
          <a:stretch/>
        </p:blipFill>
        <p:spPr>
          <a:xfrm>
            <a:off x="8915339" y="5928255"/>
            <a:ext cx="1163304" cy="7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8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14992-4E6B-3B96-BD9B-7D8996AD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394715"/>
            <a:ext cx="10515600" cy="13255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Passage de grades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B99BF-16A7-1B8D-873C-7BA62F79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8639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fr-FR" sz="12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fr-FR" sz="1200" dirty="0">
              <a:latin typeface="Montserrat"/>
              <a:cs typeface="Calibri"/>
            </a:endParaRPr>
          </a:p>
          <a:p>
            <a:pPr marL="457200" lvl="1" indent="0">
              <a:buNone/>
            </a:pPr>
            <a:r>
              <a:rPr lang="fr-FR" sz="2800" dirty="0">
                <a:latin typeface="Montserrat"/>
                <a:cs typeface="Calibri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Textes officiels: </a:t>
            </a:r>
          </a:p>
          <a:p>
            <a:pPr marL="457200" lvl="1" indent="0">
              <a:buNone/>
            </a:pPr>
            <a:endParaRPr lang="fr-FR" sz="2800" dirty="0">
              <a:solidFill>
                <a:srgbClr val="954F72"/>
              </a:solidFill>
              <a:latin typeface="Montserrat"/>
              <a:cs typeface="Calibri"/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r>
              <a:rPr lang="fr-FR" sz="2800" dirty="0">
                <a:solidFill>
                  <a:srgbClr val="954F72"/>
                </a:solidFill>
                <a:latin typeface="Montserrat"/>
                <a:cs typeface="Calibri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passage de grades para </a:t>
            </a:r>
            <a:r>
              <a:rPr lang="fr-FR" sz="2800" dirty="0" err="1">
                <a:solidFill>
                  <a:srgbClr val="954F72"/>
                </a:solidFill>
                <a:latin typeface="Montserrat"/>
                <a:cs typeface="Calibri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toff</a:t>
            </a:r>
            <a:r>
              <a:rPr lang="fr-FR" sz="2800" dirty="0">
                <a:solidFill>
                  <a:srgbClr val="954F72"/>
                </a:solidFill>
                <a:latin typeface="Montserrat"/>
                <a:cs typeface="Calibri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24-25.pdf</a:t>
            </a:r>
            <a:endParaRPr lang="fr-FR" sz="2800" dirty="0">
              <a:latin typeface="Montserrat"/>
              <a:cs typeface="Calibri"/>
            </a:endParaRPr>
          </a:p>
          <a:p>
            <a:pPr marL="457200" lvl="1" indent="0">
              <a:buNone/>
            </a:pPr>
            <a:endParaRPr lang="fr-FR" sz="2800" dirty="0">
              <a:latin typeface="Montserrat"/>
              <a:cs typeface="Calibri"/>
            </a:endParaRPr>
          </a:p>
          <a:p>
            <a:pPr marL="457200" lvl="1" indent="0">
              <a:buNone/>
            </a:pPr>
            <a:endParaRPr lang="fr-FR" sz="2800" dirty="0">
              <a:latin typeface="Montserrat"/>
              <a:cs typeface="Calibri"/>
            </a:endParaRPr>
          </a:p>
          <a:p>
            <a:pPr marL="457200" lvl="1" indent="0">
              <a:buNone/>
            </a:pPr>
            <a:r>
              <a:rPr lang="fr-FR" sz="2800" dirty="0">
                <a:solidFill>
                  <a:schemeClr val="accent1"/>
                </a:solidFill>
                <a:hlinkClick r:id="rId3" action="ppaction://hlinkpres?slideindex=1&amp;slidetitle="/>
              </a:rPr>
              <a:t>changements_réglementation_2024-2025.pptx</a:t>
            </a:r>
            <a:endParaRPr lang="fr-FR" sz="2800" dirty="0">
              <a:solidFill>
                <a:schemeClr val="accent1"/>
              </a:solidFill>
            </a:endParaRPr>
          </a:p>
          <a:p>
            <a:pPr lvl="1">
              <a:buFontTx/>
              <a:buChar char="-"/>
            </a:pPr>
            <a:r>
              <a:rPr lang="fr-FR" sz="1900" dirty="0"/>
              <a:t>UV2 – TECHNIQUE 1</a:t>
            </a:r>
            <a:r>
              <a:rPr lang="fr-FR" sz="1900" baseline="30000" dirty="0"/>
              <a:t>er</a:t>
            </a:r>
            <a:r>
              <a:rPr lang="fr-FR" sz="1900" dirty="0"/>
              <a:t> dan</a:t>
            </a:r>
          </a:p>
          <a:p>
            <a:pPr lvl="1">
              <a:buFontTx/>
              <a:buChar char="-"/>
            </a:pPr>
            <a:endParaRPr lang="fr-FR" sz="1900" baseline="30000" dirty="0"/>
          </a:p>
          <a:p>
            <a:pPr lvl="1">
              <a:buFontTx/>
              <a:buChar char="-"/>
            </a:pPr>
            <a:r>
              <a:rPr lang="fr-FR" sz="1900" dirty="0"/>
              <a:t>UV2 – TECHNIQUE 2</a:t>
            </a:r>
            <a:r>
              <a:rPr lang="fr-FR" sz="1900" baseline="30000" dirty="0"/>
              <a:t>e</a:t>
            </a:r>
            <a:r>
              <a:rPr lang="fr-FR" sz="1900" dirty="0"/>
              <a:t> dan</a:t>
            </a:r>
          </a:p>
          <a:p>
            <a:pPr lvl="1">
              <a:buFontTx/>
              <a:buChar char="-"/>
            </a:pPr>
            <a:endParaRPr lang="fr-FR" sz="1900" dirty="0"/>
          </a:p>
          <a:p>
            <a:pPr lvl="1">
              <a:buFontTx/>
              <a:buChar char="-"/>
            </a:pPr>
            <a:r>
              <a:rPr lang="fr-FR" sz="1900" dirty="0"/>
              <a:t>UV2 – TECHNIQUE 3</a:t>
            </a:r>
            <a:r>
              <a:rPr lang="fr-FR" sz="1900" baseline="30000" dirty="0"/>
              <a:t>e</a:t>
            </a:r>
            <a:r>
              <a:rPr lang="fr-FR" sz="1900" dirty="0"/>
              <a:t> dan</a:t>
            </a:r>
          </a:p>
          <a:p>
            <a:pPr lvl="1">
              <a:buFontTx/>
              <a:buChar char="-"/>
            </a:pPr>
            <a:endParaRPr lang="fr-FR" sz="1900" baseline="30000" dirty="0">
              <a:solidFill>
                <a:schemeClr val="accent1"/>
              </a:solidFill>
            </a:endParaRPr>
          </a:p>
          <a:p>
            <a:pPr lvl="1">
              <a:buFontTx/>
              <a:buChar char="-"/>
            </a:pPr>
            <a:r>
              <a:rPr lang="fr-FR" sz="1900" dirty="0"/>
              <a:t>Changements règlementaires</a:t>
            </a:r>
          </a:p>
          <a:p>
            <a:pPr lvl="1">
              <a:buFontTx/>
              <a:buChar char="-"/>
            </a:pPr>
            <a:endParaRPr lang="fr-FR" sz="1900" baseline="30000" dirty="0">
              <a:solidFill>
                <a:schemeClr val="accent1"/>
              </a:solidFill>
            </a:endParaRPr>
          </a:p>
          <a:p>
            <a:pPr lvl="1">
              <a:buFontTx/>
              <a:buChar char="-"/>
            </a:pPr>
            <a:r>
              <a:rPr lang="fr-FR" sz="1900" dirty="0">
                <a:latin typeface="Montserrat"/>
                <a:cs typeface="Calibri"/>
              </a:rPr>
              <a:t>Judokas &amp; jujitsukas de haut niveau</a:t>
            </a:r>
          </a:p>
          <a:p>
            <a:pPr marL="457200" lvl="1" indent="0">
              <a:buNone/>
            </a:pPr>
            <a:endParaRPr lang="fr-FR" sz="2800" dirty="0">
              <a:latin typeface="Montserrat"/>
              <a:cs typeface="Calibri"/>
            </a:endParaRPr>
          </a:p>
          <a:p>
            <a:pPr lvl="1">
              <a:buFontTx/>
              <a:buChar char="-"/>
            </a:pPr>
            <a:endParaRPr lang="fr-FR" sz="2800" dirty="0">
              <a:latin typeface="Montserrat"/>
              <a:cs typeface="Calibri"/>
            </a:endParaRPr>
          </a:p>
          <a:p>
            <a:pPr lvl="1">
              <a:buFontTx/>
              <a:buChar char="-"/>
            </a:pPr>
            <a:endParaRPr lang="fr-FR" sz="1200" dirty="0">
              <a:solidFill>
                <a:schemeClr val="accen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EB907F-7BE3-9E83-EDDF-9633301A4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8"/>
          <a:stretch/>
        </p:blipFill>
        <p:spPr>
          <a:xfrm>
            <a:off x="8180899" y="5723717"/>
            <a:ext cx="481732" cy="102219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428AFC9-90F3-1219-29C0-56A3315D1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878" y="5852159"/>
            <a:ext cx="832687" cy="83210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EAF642-D317-5F1B-C770-ECA85C92B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Assises CD18 Judo et DA - 29/09/2024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369302-5111-CE85-454B-9A428335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8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248B0AD-3FBA-EDF3-430F-28F111A0E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6"/>
          <a:stretch/>
        </p:blipFill>
        <p:spPr>
          <a:xfrm>
            <a:off x="8735587" y="5852159"/>
            <a:ext cx="1163304" cy="7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6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14992-4E6B-3B96-BD9B-7D8996AD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312419"/>
            <a:ext cx="10515600" cy="1325563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3100" b="1" dirty="0">
                <a:solidFill>
                  <a:schemeClr val="bg1"/>
                </a:solidFill>
              </a:rPr>
              <a:t>CHAMPIONNAT DE FRANCE PAR EQUIPES MIXTES DE CLUBS SENIORS 1</a:t>
            </a:r>
            <a:r>
              <a:rPr lang="fr-FR" sz="3100" b="1" baseline="30000" dirty="0">
                <a:solidFill>
                  <a:schemeClr val="bg1"/>
                </a:solidFill>
              </a:rPr>
              <a:t>ère</a:t>
            </a:r>
            <a:r>
              <a:rPr lang="fr-FR" sz="3100" b="1" dirty="0">
                <a:solidFill>
                  <a:schemeClr val="bg1"/>
                </a:solidFill>
              </a:rPr>
              <a:t> DIVISION AMATEURS</a:t>
            </a:r>
            <a:br>
              <a:rPr lang="en-US" dirty="0">
                <a:solidFill>
                  <a:schemeClr val="tx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B99BF-16A7-1B8D-873C-7BA62F79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86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1200" dirty="0">
                <a:solidFill>
                  <a:schemeClr val="accent1"/>
                </a:solidFill>
                <a:hlinkClick r:id="rId2" action="ppaction://hlinkpres?slideindex=1&amp;slidetitle="/>
              </a:rPr>
              <a:t>MODELE CD 37\wetransfer_elements-assises_2024-09-24_1427\SNR France Equipes.pptx</a:t>
            </a:r>
            <a:endParaRPr lang="fr-FR" sz="12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fr-FR" sz="1200" dirty="0">
              <a:solidFill>
                <a:schemeClr val="accen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EB907F-7BE3-9E83-EDDF-9633301A4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8"/>
          <a:stretch/>
        </p:blipFill>
        <p:spPr>
          <a:xfrm>
            <a:off x="11319016" y="3359909"/>
            <a:ext cx="453884" cy="96310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186B930-B037-87CF-8025-72873BD08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912" y="2162743"/>
            <a:ext cx="8558784" cy="469525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A1BA561-7B88-0A68-C297-14D5B28A7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56" y="5156392"/>
            <a:ext cx="913183" cy="91254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8E7B6-4962-3760-5FA3-209862F5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Assises CD18 Judo et DA - 29/09/2024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0D26F0-3100-43FF-9A40-1C6EEB9E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2479-D6BA-4524-9E2E-AEDA51B8A35B}" type="slidenum">
              <a:rPr lang="fr-FR" smtClean="0"/>
              <a:t>9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BCD917-B95C-DF2D-CF90-E12DAE38A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6"/>
          <a:stretch/>
        </p:blipFill>
        <p:spPr>
          <a:xfrm>
            <a:off x="11028696" y="4323012"/>
            <a:ext cx="1163304" cy="7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867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922</Words>
  <Application>Microsoft Office PowerPoint</Application>
  <PresentationFormat>Grand écran</PresentationFormat>
  <Paragraphs>246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Montserrat</vt:lpstr>
      <vt:lpstr>Symbol</vt:lpstr>
      <vt:lpstr>Thème Office</vt:lpstr>
      <vt:lpstr>ASSISES CD JUDO ET DA 18 </vt:lpstr>
      <vt:lpstr>SOMMAIRE</vt:lpstr>
      <vt:lpstr>01. INFORMATIONS FEDERALES</vt:lpstr>
      <vt:lpstr>Campagne de rentrée</vt:lpstr>
      <vt:lpstr>Résolutions sportives</vt:lpstr>
      <vt:lpstr>Arbitrage</vt:lpstr>
      <vt:lpstr>Rappel Certificat médical</vt:lpstr>
      <vt:lpstr>Passage de grades</vt:lpstr>
      <vt:lpstr> CHAMPIONNAT DE FRANCE PAR EQUIPES MIXTES DE CLUBS SENIORS 1ère DIVISION AMATEURS </vt:lpstr>
      <vt:lpstr> Formation continue </vt:lpstr>
      <vt:lpstr> ASSEMBLEE GENERALE ELECTIVE </vt:lpstr>
      <vt:lpstr> Nouvel extranet  </vt:lpstr>
      <vt:lpstr>02. INFORMATIONS REGIONALES</vt:lpstr>
      <vt:lpstr> FORMATIONS </vt:lpstr>
      <vt:lpstr> CQP « MONITEUR D’ARTS MARTIAUX » (MAM) </vt:lpstr>
      <vt:lpstr>PARA JUDO</vt:lpstr>
      <vt:lpstr>03. INFORMATIONS DEPARTEMENTALES</vt:lpstr>
      <vt:lpstr> LES AIDES A LA PRATIQUE SPORTIVE </vt:lpstr>
      <vt:lpstr> CALENDRIER DEPARTEMENTAL </vt:lpstr>
      <vt:lpstr> Modalités UV4 </vt:lpstr>
      <vt:lpstr> LES STRUCTURES </vt:lpstr>
      <vt:lpstr> RESEAUX SOCIAUX </vt:lpstr>
      <vt:lpstr>04. REMISE DES RECOMPENSES</vt:lpstr>
      <vt:lpstr> LES CLUBS LABELLISES </vt:lpstr>
      <vt:lpstr> REMISES DES RECOMPENSES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Jessika Noël</dc:creator>
  <cp:lastModifiedBy>Jessika Noël</cp:lastModifiedBy>
  <cp:revision>37</cp:revision>
  <dcterms:created xsi:type="dcterms:W3CDTF">2024-09-25T17:46:20Z</dcterms:created>
  <dcterms:modified xsi:type="dcterms:W3CDTF">2024-09-28T16:54:53Z</dcterms:modified>
</cp:coreProperties>
</file>